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4A4A6"/>
    <a:srgbClr val="000000"/>
    <a:srgbClr val="FB3449"/>
    <a:srgbClr val="CAC8C8"/>
    <a:srgbClr val="8547AD"/>
    <a:srgbClr val="33006F"/>
    <a:srgbClr val="0099A8"/>
    <a:srgbClr val="EA576C"/>
    <a:srgbClr val="DF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6362" autoAdjust="0"/>
  </p:normalViewPr>
  <p:slideViewPr>
    <p:cSldViewPr snapToGrid="0">
      <p:cViewPr varScale="1">
        <p:scale>
          <a:sx n="57" d="100"/>
          <a:sy n="57" d="100"/>
        </p:scale>
        <p:origin x="448" y="48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096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Brand Recall</a:t>
            </a:r>
          </a:p>
        </c:rich>
      </c:tx>
      <c:layout>
        <c:manualLayout>
          <c:xMode val="edge"/>
          <c:yMode val="edge"/>
          <c:x val="5.2071360140905321E-4"/>
          <c:y val="2.5815750934365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897729769637793E-2"/>
          <c:y val="7.6942764613757E-2"/>
          <c:w val="0.97001667283370807"/>
          <c:h val="0.85947213534327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Test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BDF-4D4E-853E-2C6CB76121A9}"/>
              </c:ext>
            </c:extLst>
          </c:dPt>
          <c:dPt>
            <c:idx val="1"/>
            <c:invertIfNegative val="0"/>
            <c:bubble3D val="0"/>
            <c:spPr>
              <a:solidFill>
                <a:srgbClr val="D87F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83-460E-B364-7FACBF49CB4B}"/>
              </c:ext>
            </c:extLst>
          </c:dPt>
          <c:dPt>
            <c:idx val="2"/>
            <c:invertIfNegative val="0"/>
            <c:bubble3D val="0"/>
            <c:spPr>
              <a:solidFill>
                <a:srgbClr val="C7C9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F83-460E-B364-7FACBF49CB4B}"/>
              </c:ext>
            </c:extLst>
          </c:dPt>
          <c:dPt>
            <c:idx val="3"/>
            <c:invertIfNegative val="0"/>
            <c:bubble3D val="0"/>
            <c:spPr>
              <a:solidFill>
                <a:srgbClr val="D7BB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14-45B7-A199-93FEA2A0F884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D87F4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83-460E-B364-7FACBF49CB4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7C9C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F83-460E-B364-7FACBF49CB4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D7BB7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014-45B7-A199-93FEA2A0F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'In Reel'</c:v>
                </c:pt>
                <c:pt idx="1">
                  <c:v>Bronze Spot</c:v>
                </c:pt>
                <c:pt idx="2">
                  <c:v>Silver Spot</c:v>
                </c:pt>
                <c:pt idx="3">
                  <c:v>Gold Spot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100</c:v>
                </c:pt>
                <c:pt idx="1">
                  <c:v>110</c:v>
                </c:pt>
                <c:pt idx="2">
                  <c:v>170</c:v>
                </c:pt>
                <c:pt idx="3">
                  <c:v>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72-4D77-9609-C06D97AF9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743151"/>
        <c:axId val="1949589983"/>
      </c:barChart>
      <c:catAx>
        <c:axId val="350743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589983"/>
        <c:crosses val="autoZero"/>
        <c:auto val="1"/>
        <c:lblAlgn val="ctr"/>
        <c:lblOffset val="100"/>
        <c:noMultiLvlLbl val="0"/>
      </c:catAx>
      <c:valAx>
        <c:axId val="1949589983"/>
        <c:scaling>
          <c:orientation val="minMax"/>
          <c:max val="300"/>
        </c:scaling>
        <c:delete val="1"/>
        <c:axPos val="l"/>
        <c:numFmt formatCode="0" sourceLinked="1"/>
        <c:majorTickMark val="none"/>
        <c:minorTickMark val="none"/>
        <c:tickLblPos val="nextTo"/>
        <c:crossAx val="350743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/>
          </a:solidFill>
        </a:defRPr>
      </a:pPr>
      <a:endParaRPr lang="en-US"/>
    </a:p>
  </c:txPr>
  <c:externalData r:id="rId3">
    <c:autoUpdate val="0"/>
  </c:externalData>
</c:chartSpac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_update 2020" id="{DE1FA5BA-E0EA-A047-B438-7CA636AAEDA8}" vid="{BA9F80D9-4C9E-3646-9128-55C733CFCFFA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_update 2020" id="{DE1FA5BA-E0EA-A047-B438-7CA636AAEDA8}" vid="{2D957F66-2E62-AF45-89E2-EFF4CE047983}"/>
    </a:ext>
  </a:extLst>
</a:theme>
</file>

<file path=ppt/theme/theme12.xml><?xml version="1.0" encoding="utf-8"?>
<a:theme xmlns:a="http://schemas.openxmlformats.org/drawingml/2006/main" name="2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13.xml><?xml version="1.0" encoding="utf-8"?>
<a:theme xmlns:a="http://schemas.openxmlformats.org/drawingml/2006/main" name="1_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_update 2020" id="{DE1FA5BA-E0EA-A047-B438-7CA636AAEDA8}" vid="{77D2BE2C-4F9E-A04C-A456-227C2C097814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_update 2020" id="{DE1FA5BA-E0EA-A047-B438-7CA636AAEDA8}" vid="{52D6F781-72C9-594C-804A-B28FA2E91EC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2627</Words>
  <Application>Microsoft Office PowerPoint</Application>
  <PresentationFormat>Custom</PresentationFormat>
  <Paragraphs>360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4" baseType="lpstr">
      <vt:lpstr>Aharoni</vt:lpstr>
      <vt:lpstr>Arial</vt:lpstr>
      <vt:lpstr>Book Antiqua</vt:lpstr>
      <vt:lpstr>Boucherie Block</vt:lpstr>
      <vt:lpstr>Century Gothic</vt:lpstr>
      <vt:lpstr>Impact</vt:lpstr>
      <vt:lpstr>Lucida Grande</vt:lpstr>
      <vt:lpstr>Roboto</vt:lpstr>
      <vt:lpstr>Stencil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2_Copy Slides</vt:lpstr>
      <vt:lpstr>1_Image Slides</vt:lpstr>
      <vt:lpstr>1_Divider Slides</vt:lpstr>
      <vt:lpstr>4_Copy Slides</vt:lpstr>
      <vt:lpstr>2_Image Slides</vt:lpstr>
      <vt:lpstr>think-cell Slide</vt:lpstr>
      <vt:lpstr>Abc1 adults</vt:lpstr>
      <vt:lpstr>The abc1 audience</vt:lpstr>
      <vt:lpstr>PowerPoint Presentation</vt:lpstr>
      <vt:lpstr>The Cultural resonance of the classic pEAK tv is declining yoy</vt:lpstr>
      <vt:lpstr>cinemagoers are younger &amp; more UPMARKET VS. TV, bvod &amp; svod</vt:lpstr>
      <vt:lpstr>Cinema provides a more premium offering</vt:lpstr>
      <vt:lpstr>Premium advertising: Cinema IS KEY FOR reinforcing quality perceptions</vt:lpstr>
      <vt:lpstr>PowerPoint Presentation</vt:lpstr>
      <vt:lpstr>Bridget jones: MAD ABOUT THE BOY</vt:lpstr>
      <vt:lpstr>Mickey 17</vt:lpstr>
      <vt:lpstr>F1</vt:lpstr>
      <vt:lpstr>The Fantastic Four: First Steps</vt:lpstr>
      <vt:lpstr>PowerPoint Presentation</vt:lpstr>
      <vt:lpstr>Cinema DELIVERS POSITIVE OUTCOMES FOR targeting ABC1s</vt:lpstr>
      <vt:lpstr>The benefit of Premium positions for premium Brands </vt:lpstr>
      <vt:lpstr>What can Cinema add to your ABC1 ADS media plan?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2020-02-06T16:45:40Z</dcterms:created>
  <dcterms:modified xsi:type="dcterms:W3CDTF">2024-12-24T12:18:42Z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