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ags/tag75.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ags/tag76.xml" ContentType="application/vnd.openxmlformats-officedocument.presentationml.tags+xml"/>
  <Override PartName="/ppt/slideLayouts/slideLayout103.xml" ContentType="application/vnd.openxmlformats-officedocument.presentationml.slideLayout+xml"/>
  <Override PartName="/ppt/theme/theme11.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2.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3.xml" ContentType="application/vnd.openxmlformats-officedocument.them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6.xml" ContentType="application/vnd.openxmlformats-officedocument.them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189.xml" ContentType="application/vnd.openxmlformats-officedocument.presentationml.slideLayout+xml"/>
  <Override PartName="/ppt/theme/theme17.xml" ContentType="application/vnd.openxmlformats-officedocument.theme+xml"/>
  <Override PartName="/ppt/tags/tag142.xml" ContentType="application/vnd.openxmlformats-officedocument.presentationml.tags+xml"/>
  <Override PartName="/ppt/tags/tag143.xml" ContentType="application/vnd.openxmlformats-officedocument.presentationml.tags+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8.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slideLayouts/slideLayout212.xml" ContentType="application/vnd.openxmlformats-officedocument.presentationml.slideLayout+xml"/>
  <Override PartName="/ppt/theme/theme19.xml" ContentType="application/vnd.openxmlformats-officedocument.theme+xml"/>
  <Override PartName="/ppt/tags/tag159.xml" ContentType="application/vnd.openxmlformats-officedocument.presentationml.tags+xml"/>
  <Override PartName="/ppt/tags/tag160.xml" ContentType="application/vnd.openxmlformats-officedocument.presentationml.tags+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0.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1.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22.xml" ContentType="application/vnd.openxmlformats-officedocument.them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theme/theme23.xml" ContentType="application/vnd.openxmlformats-officedocument.them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heme/theme24.xml" ContentType="application/vnd.openxmlformats-officedocument.theme+xml"/>
  <Override PartName="/ppt/theme/theme25.xml" ContentType="application/vnd.openxmlformats-officedocument.theme+xml"/>
  <Override PartName="/ppt/tags/tag226.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57" r:id="rId13"/>
    <p:sldMasterId id="2147484077" r:id="rId14"/>
    <p:sldMasterId id="2147484099" r:id="rId15"/>
    <p:sldMasterId id="2147484122" r:id="rId16"/>
    <p:sldMasterId id="2147484126" r:id="rId17"/>
    <p:sldMasterId id="2147484149" r:id="rId18"/>
    <p:sldMasterId id="2147484151" r:id="rId19"/>
    <p:sldMasterId id="2147484174" r:id="rId20"/>
    <p:sldMasterId id="2147484176" r:id="rId21"/>
    <p:sldMasterId id="2147484202" r:id="rId22"/>
    <p:sldMasterId id="2147484253" r:id="rId23"/>
    <p:sldMasterId id="2147484277" r:id="rId24"/>
  </p:sldMasterIdLst>
  <p:notesMasterIdLst>
    <p:notesMasterId r:id="rId38"/>
  </p:notesMasterIdLst>
  <p:handoutMasterIdLst>
    <p:handoutMasterId r:id="rId39"/>
  </p:handoutMasterIdLst>
  <p:sldIdLst>
    <p:sldId id="2145704429" r:id="rId25"/>
    <p:sldId id="478" r:id="rId26"/>
    <p:sldId id="2145704441" r:id="rId27"/>
    <p:sldId id="342" r:id="rId28"/>
    <p:sldId id="2145704442" r:id="rId29"/>
    <p:sldId id="498" r:id="rId30"/>
    <p:sldId id="484" r:id="rId31"/>
    <p:sldId id="657" r:id="rId32"/>
    <p:sldId id="365" r:id="rId33"/>
    <p:sldId id="2145704437" r:id="rId34"/>
    <p:sldId id="451" r:id="rId35"/>
    <p:sldId id="471" r:id="rId36"/>
    <p:sldId id="317" r:id="rId37"/>
  </p:sldIdLst>
  <p:sldSz cx="13442950" cy="7561263"/>
  <p:notesSz cx="6797675" cy="9926638"/>
  <p:custDataLst>
    <p:tags r:id="rId40"/>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000000"/>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683" autoAdjust="0"/>
    <p:restoredTop sz="95084" autoAdjust="0"/>
  </p:normalViewPr>
  <p:slideViewPr>
    <p:cSldViewPr snapToGrid="0">
      <p:cViewPr varScale="1">
        <p:scale>
          <a:sx n="92" d="100"/>
          <a:sy n="92" d="100"/>
        </p:scale>
        <p:origin x="84" y="24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Master" Target="slideMasters/slideMaster17.xml"/><Relationship Id="rId26" Type="http://schemas.openxmlformats.org/officeDocument/2006/relationships/slide" Target="slides/slide2.xml"/><Relationship Id="rId39" Type="http://schemas.openxmlformats.org/officeDocument/2006/relationships/handoutMaster" Target="handoutMasters/handoutMaster1.xml"/><Relationship Id="rId21" Type="http://schemas.openxmlformats.org/officeDocument/2006/relationships/slideMaster" Target="slideMasters/slideMaster20.xml"/><Relationship Id="rId34" Type="http://schemas.openxmlformats.org/officeDocument/2006/relationships/slide" Target="slides/slide10.xml"/><Relationship Id="rId42" Type="http://schemas.openxmlformats.org/officeDocument/2006/relationships/presProps" Target="presProps.xml"/><Relationship Id="rId7" Type="http://schemas.openxmlformats.org/officeDocument/2006/relationships/slideMaster" Target="slideMasters/slideMaster6.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9"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slideMaster" Target="slideMasters/slideMaster23.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Master" Target="slideMasters/slideMaster14.xml"/><Relationship Id="rId23" Type="http://schemas.openxmlformats.org/officeDocument/2006/relationships/slideMaster" Target="slideMasters/slideMaster22.xml"/><Relationship Id="rId28" Type="http://schemas.openxmlformats.org/officeDocument/2006/relationships/slide" Target="slides/slide4.xml"/><Relationship Id="rId36" Type="http://schemas.openxmlformats.org/officeDocument/2006/relationships/slide" Target="slides/slide12.xml"/><Relationship Id="rId10" Type="http://schemas.openxmlformats.org/officeDocument/2006/relationships/slideMaster" Target="slideMasters/slideMaster9.xml"/><Relationship Id="rId19" Type="http://schemas.openxmlformats.org/officeDocument/2006/relationships/slideMaster" Target="slideMasters/slideMaster18.xml"/><Relationship Id="rId31" Type="http://schemas.openxmlformats.org/officeDocument/2006/relationships/slide" Target="slides/slide7.xml"/><Relationship Id="rId44"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Master" Target="slideMasters/slideMaster21.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viewProps" Target="viewProps.xml"/><Relationship Id="rId8" Type="http://schemas.openxmlformats.org/officeDocument/2006/relationships/slideMaster" Target="slideMasters/slideMaster7.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Master" Target="slideMasters/slideMaster16.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notesMaster" Target="notesMasters/notesMaster1.xml"/><Relationship Id="rId20" Type="http://schemas.openxmlformats.org/officeDocument/2006/relationships/slideMaster" Target="slideMasters/slideMaster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Score (/10)</c:v>
                </c:pt>
              </c:strCache>
            </c:strRef>
          </c:tx>
          <c:spPr>
            <a:solidFill>
              <a:schemeClr val="accent5"/>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0-43D7-416C-A26A-B47957E6E604}"/>
              </c:ext>
            </c:extLst>
          </c:dPt>
          <c:cat>
            <c:strRef>
              <c:f>Sheet1!$A$2:$A$11</c:f>
              <c:strCache>
                <c:ptCount val="10"/>
                <c:pt idx="0">
                  <c:v>Cinema</c:v>
                </c:pt>
                <c:pt idx="1">
                  <c:v>TV</c:v>
                </c:pt>
                <c:pt idx="2">
                  <c:v>Out of home</c:v>
                </c:pt>
                <c:pt idx="3">
                  <c:v>Radio</c:v>
                </c:pt>
                <c:pt idx="4">
                  <c:v>Newspapers</c:v>
                </c:pt>
                <c:pt idx="5">
                  <c:v>Magazines</c:v>
                </c:pt>
                <c:pt idx="6">
                  <c:v>Online video</c:v>
                </c:pt>
                <c:pt idx="7">
                  <c:v>Social Media</c:v>
                </c:pt>
                <c:pt idx="8">
                  <c:v>Direct mail</c:v>
                </c:pt>
                <c:pt idx="9">
                  <c:v>Online display</c:v>
                </c:pt>
              </c:strCache>
            </c:strRef>
          </c:cat>
          <c:val>
            <c:numRef>
              <c:f>Sheet1!$B$2:$B$11</c:f>
              <c:numCache>
                <c:formatCode>General</c:formatCode>
                <c:ptCount val="10"/>
                <c:pt idx="0">
                  <c:v>9</c:v>
                </c:pt>
                <c:pt idx="1">
                  <c:v>7</c:v>
                </c:pt>
                <c:pt idx="2">
                  <c:v>6</c:v>
                </c:pt>
                <c:pt idx="3">
                  <c:v>6</c:v>
                </c:pt>
                <c:pt idx="4">
                  <c:v>5</c:v>
                </c:pt>
                <c:pt idx="5">
                  <c:v>5</c:v>
                </c:pt>
                <c:pt idx="6">
                  <c:v>5</c:v>
                </c:pt>
                <c:pt idx="7">
                  <c:v>5</c:v>
                </c:pt>
                <c:pt idx="8">
                  <c:v>4</c:v>
                </c:pt>
                <c:pt idx="9">
                  <c:v>3</c:v>
                </c:pt>
              </c:numCache>
            </c:numRef>
          </c:val>
          <c:extLst>
            <c:ext xmlns:c16="http://schemas.microsoft.com/office/drawing/2014/chart" uri="{C3380CC4-5D6E-409C-BE32-E72D297353CC}">
              <c16:uniqueId val="{00000000-239F-4CC5-B55F-AF6D108CCABA}"/>
            </c:ext>
          </c:extLst>
        </c:ser>
        <c:dLbls>
          <c:showLegendKey val="0"/>
          <c:showVal val="0"/>
          <c:showCatName val="0"/>
          <c:showSerName val="0"/>
          <c:showPercent val="0"/>
          <c:showBubbleSize val="0"/>
        </c:dLbls>
        <c:gapWidth val="150"/>
        <c:axId val="682677088"/>
        <c:axId val="682676432"/>
      </c:barChart>
      <c:catAx>
        <c:axId val="682677088"/>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max val="1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Seconds</c:v>
                </c:pt>
              </c:strCache>
            </c:strRef>
          </c:tx>
          <c:spPr>
            <a:solidFill>
              <a:srgbClr val="1C1C1C"/>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D4BC-4B9F-B7D3-1AD2E466AE3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68CC-4B9A-84CC-49DBC81DAE94}"/>
              </c:ext>
            </c:extLst>
          </c:dPt>
          <c:dPt>
            <c:idx val="2"/>
            <c:invertIfNegative val="0"/>
            <c:bubble3D val="0"/>
            <c:spPr>
              <a:solidFill>
                <a:srgbClr val="1C1C1C"/>
              </a:solidFill>
              <a:ln>
                <a:noFill/>
              </a:ln>
              <a:effectLst/>
            </c:spPr>
            <c:extLst>
              <c:ext xmlns:c16="http://schemas.microsoft.com/office/drawing/2014/chart" uri="{C3380CC4-5D6E-409C-BE32-E72D297353CC}">
                <c16:uniqueId val="{00000003-68CC-4B9A-84CC-49DBC81DAE94}"/>
              </c:ext>
            </c:extLst>
          </c:dPt>
          <c:dLbls>
            <c:dLbl>
              <c:idx val="0"/>
              <c:spPr>
                <a:noFill/>
                <a:ln>
                  <a:noFill/>
                </a:ln>
                <a:effectLst/>
              </c:spPr>
              <c:txPr>
                <a:bodyPr rot="0" spcFirstLastPara="1" vertOverflow="ellipsis" vert="horz" wrap="square" anchor="ctr" anchorCtr="1"/>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D4BC-4B9F-B7D3-1AD2E466AE3E}"/>
                </c:ext>
              </c:extLst>
            </c:dLbl>
            <c:dLbl>
              <c:idx val="1"/>
              <c:spPr>
                <a:noFill/>
                <a:ln>
                  <a:noFill/>
                </a:ln>
                <a:effectLst/>
              </c:spPr>
              <c:txPr>
                <a:bodyPr rot="0" spcFirstLastPara="1" vertOverflow="ellipsis" vert="horz" wrap="square" anchor="ctr" anchorCtr="1"/>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8CC-4B9A-84CC-49DBC81DAE94}"/>
                </c:ext>
              </c:extLst>
            </c:dLbl>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Cinema 60"</c:v>
                </c:pt>
                <c:pt idx="1">
                  <c:v>Cinema 30"</c:v>
                </c:pt>
                <c:pt idx="2">
                  <c:v>TV 30"</c:v>
                </c:pt>
                <c:pt idx="3">
                  <c:v>YouTube Non-Skippable (Mobile)</c:v>
                </c:pt>
                <c:pt idx="4">
                  <c:v>Instagram Infeed Video</c:v>
                </c:pt>
                <c:pt idx="5">
                  <c:v>OOH (D6)</c:v>
                </c:pt>
                <c:pt idx="6">
                  <c:v>Digital Display (Desktop)</c:v>
                </c:pt>
                <c:pt idx="7">
                  <c:v>Facebook Infeed Video</c:v>
                </c:pt>
              </c:strCache>
            </c:strRef>
          </c:cat>
          <c:val>
            <c:numRef>
              <c:f>Sheet1!$B$2:$B$9</c:f>
              <c:numCache>
                <c:formatCode>#,##0.0_ ;[Red]\-#,##0.0\ </c:formatCode>
                <c:ptCount val="8"/>
                <c:pt idx="0">
                  <c:v>48.3</c:v>
                </c:pt>
                <c:pt idx="1">
                  <c:v>23.9</c:v>
                </c:pt>
                <c:pt idx="2">
                  <c:v>15.5</c:v>
                </c:pt>
                <c:pt idx="3">
                  <c:v>3.6</c:v>
                </c:pt>
                <c:pt idx="4">
                  <c:v>1.4</c:v>
                </c:pt>
                <c:pt idx="5">
                  <c:v>1.3</c:v>
                </c:pt>
                <c:pt idx="6">
                  <c:v>1.3</c:v>
                </c:pt>
                <c:pt idx="7">
                  <c:v>1</c:v>
                </c:pt>
              </c:numCache>
            </c:numRef>
          </c:val>
          <c:extLst>
            <c:ext xmlns:c16="http://schemas.microsoft.com/office/drawing/2014/chart" uri="{C3380CC4-5D6E-409C-BE32-E72D297353CC}">
              <c16:uniqueId val="{00000004-68CC-4B9A-84CC-49DBC81DAE94}"/>
            </c:ext>
          </c:extLst>
        </c:ser>
        <c:dLbls>
          <c:showLegendKey val="0"/>
          <c:showVal val="0"/>
          <c:showCatName val="0"/>
          <c:showSerName val="0"/>
          <c:showPercent val="0"/>
          <c:showBubbleSize val="0"/>
        </c:dLbls>
        <c:gapWidth val="219"/>
        <c:overlap val="-27"/>
        <c:axId val="1257652224"/>
        <c:axId val="1257652640"/>
      </c:barChart>
      <c:catAx>
        <c:axId val="125765222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257652640"/>
        <c:crosses val="autoZero"/>
        <c:auto val="1"/>
        <c:lblAlgn val="ctr"/>
        <c:lblOffset val="100"/>
        <c:noMultiLvlLbl val="0"/>
      </c:catAx>
      <c:valAx>
        <c:axId val="125765264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r>
                  <a:rPr lang="en-GB"/>
                  <a:t>Seconds</a:t>
                </a:r>
              </a:p>
            </c:rich>
          </c:tx>
          <c:layout>
            <c:manualLayout>
              <c:xMode val="edge"/>
              <c:yMode val="edge"/>
              <c:x val="4.8588494665308488E-3"/>
              <c:y val="0.3715592036844451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endParaRPr lang="en-US"/>
            </a:p>
          </c:txPr>
        </c:title>
        <c:numFmt formatCode="#,##0.0_ ;[Red]\-#,##0.0\ "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25765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6"/>
          </a:solidFill>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Seconds</c:v>
                </c:pt>
              </c:strCache>
            </c:strRef>
          </c:tx>
          <c:spPr>
            <a:solidFill>
              <a:srgbClr val="1C1C1C"/>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D4BC-4B9F-B7D3-1AD2E466AE3E}"/>
              </c:ext>
            </c:extLst>
          </c:dPt>
          <c:dPt>
            <c:idx val="1"/>
            <c:invertIfNegative val="0"/>
            <c:bubble3D val="0"/>
            <c:spPr>
              <a:solidFill>
                <a:srgbClr val="1C1C1C"/>
              </a:solidFill>
              <a:ln>
                <a:noFill/>
              </a:ln>
              <a:effectLst/>
            </c:spPr>
            <c:extLst>
              <c:ext xmlns:c16="http://schemas.microsoft.com/office/drawing/2014/chart" uri="{C3380CC4-5D6E-409C-BE32-E72D297353CC}">
                <c16:uniqueId val="{00000001-68CC-4B9A-84CC-49DBC81DAE94}"/>
              </c:ext>
            </c:extLst>
          </c:dPt>
          <c:dLbls>
            <c:dLbl>
              <c:idx val="0"/>
              <c:spPr>
                <a:noFill/>
                <a:ln>
                  <a:noFill/>
                </a:ln>
                <a:effectLst/>
              </c:spPr>
              <c:txPr>
                <a:bodyPr rot="0" spcFirstLastPara="1" vertOverflow="ellipsis" vert="horz" wrap="square" anchor="ctr" anchorCtr="1"/>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D4BC-4B9F-B7D3-1AD2E466AE3E}"/>
                </c:ext>
              </c:extLst>
            </c:dLbl>
            <c:spPr>
              <a:no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Cinema 30"</c:v>
                </c:pt>
                <c:pt idx="1">
                  <c:v>TV 30"</c:v>
                </c:pt>
                <c:pt idx="2">
                  <c:v>YouTube Non-Skippable (Mobile)</c:v>
                </c:pt>
                <c:pt idx="3">
                  <c:v>Instagram Infeed Video</c:v>
                </c:pt>
                <c:pt idx="4">
                  <c:v>OOH (D6)</c:v>
                </c:pt>
                <c:pt idx="5">
                  <c:v>Digital Display (Desktop)</c:v>
                </c:pt>
                <c:pt idx="6">
                  <c:v>Facebook Infeed Video</c:v>
                </c:pt>
              </c:strCache>
            </c:strRef>
          </c:cat>
          <c:val>
            <c:numRef>
              <c:f>Sheet1!$B$2:$B$8</c:f>
              <c:numCache>
                <c:formatCode>"£"#,##0.00_);[Red]\("£"#,##0.00\)</c:formatCode>
                <c:ptCount val="7"/>
                <c:pt idx="0">
                  <c:v>6.09</c:v>
                </c:pt>
                <c:pt idx="1">
                  <c:v>9.65</c:v>
                </c:pt>
                <c:pt idx="2">
                  <c:v>1.57</c:v>
                </c:pt>
                <c:pt idx="3">
                  <c:v>5.96</c:v>
                </c:pt>
                <c:pt idx="4">
                  <c:v>12.64</c:v>
                </c:pt>
                <c:pt idx="5">
                  <c:v>16.73</c:v>
                </c:pt>
                <c:pt idx="6">
                  <c:v>13.26</c:v>
                </c:pt>
              </c:numCache>
            </c:numRef>
          </c:val>
          <c:extLst>
            <c:ext xmlns:c16="http://schemas.microsoft.com/office/drawing/2014/chart" uri="{C3380CC4-5D6E-409C-BE32-E72D297353CC}">
              <c16:uniqueId val="{00000004-68CC-4B9A-84CC-49DBC81DAE94}"/>
            </c:ext>
          </c:extLst>
        </c:ser>
        <c:dLbls>
          <c:showLegendKey val="0"/>
          <c:showVal val="0"/>
          <c:showCatName val="0"/>
          <c:showSerName val="0"/>
          <c:showPercent val="0"/>
          <c:showBubbleSize val="0"/>
        </c:dLbls>
        <c:gapWidth val="219"/>
        <c:overlap val="-27"/>
        <c:axId val="1257652224"/>
        <c:axId val="1257652640"/>
      </c:barChart>
      <c:catAx>
        <c:axId val="1257652224"/>
        <c:scaling>
          <c:orientation val="minMax"/>
        </c:scaling>
        <c:delete val="0"/>
        <c:axPos val="b"/>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257652640"/>
        <c:crosses val="autoZero"/>
        <c:auto val="1"/>
        <c:lblAlgn val="ctr"/>
        <c:lblOffset val="100"/>
        <c:noMultiLvlLbl val="0"/>
      </c:catAx>
      <c:valAx>
        <c:axId val="125765264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r>
                  <a:rPr lang="en-GB" dirty="0"/>
                  <a:t>16-34</a:t>
                </a:r>
                <a:r>
                  <a:rPr lang="en-GB" baseline="0" dirty="0"/>
                  <a:t> </a:t>
                </a:r>
                <a:r>
                  <a:rPr lang="en-GB" baseline="0"/>
                  <a:t>aCPM</a:t>
                </a:r>
                <a:endParaRPr lang="en-GB"/>
              </a:p>
            </c:rich>
          </c:tx>
          <c:layout>
            <c:manualLayout>
              <c:xMode val="edge"/>
              <c:yMode val="edge"/>
              <c:x val="4.8588494665308488E-3"/>
              <c:y val="0.3715592036844451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accent6"/>
                  </a:solidFill>
                  <a:latin typeface="+mn-lt"/>
                  <a:ea typeface="+mn-ea"/>
                  <a:cs typeface="+mn-cs"/>
                </a:defRPr>
              </a:pPr>
              <a:endParaRPr lang="en-US"/>
            </a:p>
          </c:txPr>
        </c:title>
        <c:numFmt formatCode="&quot;£&quot;#,##0.00_);[Red]\(&quot;£&quot;#,##0.0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1257652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6"/>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57309293565566E-2"/>
          <c:y val="7.1568637854605238E-2"/>
          <c:w val="0.97748538141286889"/>
          <c:h val="0.81628545540285258"/>
        </c:manualLayout>
      </c:layout>
      <c:barChart>
        <c:barDir val="col"/>
        <c:grouping val="clustered"/>
        <c:varyColors val="0"/>
        <c:ser>
          <c:idx val="0"/>
          <c:order val="0"/>
          <c:tx>
            <c:strRef>
              <c:f>Sheet1!$B$1</c:f>
              <c:strCache>
                <c:ptCount val="1"/>
                <c:pt idx="0">
                  <c:v>Score (/10)</c:v>
                </c:pt>
              </c:strCache>
            </c:strRef>
          </c:tx>
          <c:spPr>
            <a:solidFill>
              <a:schemeClr val="accent5"/>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0-43D7-416C-A26A-B47957E6E604}"/>
              </c:ext>
            </c:extLst>
          </c:dPt>
          <c:cat>
            <c:strRef>
              <c:f>Sheet1!$A$2:$A$11</c:f>
              <c:strCache>
                <c:ptCount val="10"/>
                <c:pt idx="0">
                  <c:v>Cinema</c:v>
                </c:pt>
                <c:pt idx="1">
                  <c:v>TV</c:v>
                </c:pt>
                <c:pt idx="2">
                  <c:v>Radio</c:v>
                </c:pt>
                <c:pt idx="3">
                  <c:v>Magazines</c:v>
                </c:pt>
                <c:pt idx="4">
                  <c:v>Newspapers</c:v>
                </c:pt>
                <c:pt idx="5">
                  <c:v>Out of home</c:v>
                </c:pt>
                <c:pt idx="6">
                  <c:v>Direct mail</c:v>
                </c:pt>
                <c:pt idx="7">
                  <c:v>Social Media</c:v>
                </c:pt>
                <c:pt idx="8">
                  <c:v>Online display</c:v>
                </c:pt>
                <c:pt idx="9">
                  <c:v>Online video</c:v>
                </c:pt>
              </c:strCache>
            </c:strRef>
          </c:cat>
          <c:val>
            <c:numRef>
              <c:f>Sheet1!$B$2:$B$11</c:f>
              <c:numCache>
                <c:formatCode>General</c:formatCode>
                <c:ptCount val="10"/>
                <c:pt idx="0">
                  <c:v>10</c:v>
                </c:pt>
                <c:pt idx="1">
                  <c:v>9</c:v>
                </c:pt>
                <c:pt idx="2">
                  <c:v>9</c:v>
                </c:pt>
                <c:pt idx="3">
                  <c:v>9</c:v>
                </c:pt>
                <c:pt idx="4">
                  <c:v>8</c:v>
                </c:pt>
                <c:pt idx="5">
                  <c:v>8</c:v>
                </c:pt>
                <c:pt idx="6">
                  <c:v>7</c:v>
                </c:pt>
                <c:pt idx="7">
                  <c:v>6</c:v>
                </c:pt>
                <c:pt idx="8">
                  <c:v>3</c:v>
                </c:pt>
                <c:pt idx="9">
                  <c:v>3</c:v>
                </c:pt>
              </c:numCache>
            </c:numRef>
          </c:val>
          <c:extLst>
            <c:ext xmlns:c16="http://schemas.microsoft.com/office/drawing/2014/chart" uri="{C3380CC4-5D6E-409C-BE32-E72D297353CC}">
              <c16:uniqueId val="{00000000-239F-4CC5-B55F-AF6D108CCABA}"/>
            </c:ext>
          </c:extLst>
        </c:ser>
        <c:dLbls>
          <c:showLegendKey val="0"/>
          <c:showVal val="0"/>
          <c:showCatName val="0"/>
          <c:showSerName val="0"/>
          <c:showPercent val="0"/>
          <c:showBubbleSize val="0"/>
        </c:dLbls>
        <c:gapWidth val="150"/>
        <c:axId val="682677088"/>
        <c:axId val="682676432"/>
      </c:barChart>
      <c:catAx>
        <c:axId val="682677088"/>
        <c:scaling>
          <c:orientation val="minMax"/>
        </c:scaling>
        <c:delete val="0"/>
        <c:axPos val="b"/>
        <c:numFmt formatCode="General" sourceLinked="1"/>
        <c:majorTickMark val="none"/>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682676432"/>
        <c:crosses val="autoZero"/>
        <c:auto val="1"/>
        <c:lblAlgn val="ctr"/>
        <c:lblOffset val="100"/>
        <c:noMultiLvlLbl val="0"/>
      </c:catAx>
      <c:valAx>
        <c:axId val="682676432"/>
        <c:scaling>
          <c:orientation val="minMax"/>
          <c:max val="1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82677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'%1634 version'!$E$4</c:f>
              <c:strCache>
                <c:ptCount val="1"/>
                <c:pt idx="0">
                  <c:v>% ABC1</c:v>
                </c:pt>
              </c:strCache>
            </c:strRef>
          </c:tx>
          <c:spPr>
            <a:ln w="19050" cap="rnd">
              <a:noFill/>
              <a:round/>
            </a:ln>
            <a:effectLst/>
          </c:spPr>
          <c:marker>
            <c:symbol val="circle"/>
            <c:size val="5"/>
            <c:spPr>
              <a:solidFill>
                <a:schemeClr val="accent3"/>
              </a:solidFill>
              <a:ln w="9525">
                <a:noFill/>
              </a:ln>
              <a:effectLst/>
            </c:spPr>
          </c:marker>
          <c:dPt>
            <c:idx val="0"/>
            <c:marker>
              <c:symbol val="circle"/>
              <c:size val="5"/>
              <c:spPr>
                <a:solidFill>
                  <a:srgbClr val="C00000"/>
                </a:solidFill>
                <a:ln w="9525">
                  <a:noFill/>
                </a:ln>
                <a:effectLst/>
              </c:spPr>
            </c:marker>
            <c:bubble3D val="0"/>
            <c:extLst>
              <c:ext xmlns:c16="http://schemas.microsoft.com/office/drawing/2014/chart" uri="{C3380CC4-5D6E-409C-BE32-E72D297353CC}">
                <c16:uniqueId val="{00000000-DC09-4546-AB66-A2AD3FF1217F}"/>
              </c:ext>
            </c:extLst>
          </c:dPt>
          <c:dLbls>
            <c:dLbl>
              <c:idx val="0"/>
              <c:tx>
                <c:rich>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fld id="{87B63A0A-B29F-42F6-90EF-A916E199A1A5}" type="CELLRANGE">
                      <a:rPr lang="en-US"/>
                      <a:pPr>
                        <a:defRPr sz="1100" b="1">
                          <a:solidFill>
                            <a:srgbClr val="C00000"/>
                          </a:solidFill>
                          <a:latin typeface="Arial" panose="020B0604020202020204" pitchFamily="34" charset="0"/>
                          <a:cs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C09-4546-AB66-A2AD3FF1217F}"/>
                </c:ext>
              </c:extLst>
            </c:dLbl>
            <c:dLbl>
              <c:idx val="1"/>
              <c:layout>
                <c:manualLayout>
                  <c:x val="-4.1965076679464655E-2"/>
                  <c:y val="2.4166789374729943E-2"/>
                </c:manualLayout>
              </c:layout>
              <c:tx>
                <c:rich>
                  <a:bodyPr/>
                  <a:lstStyle/>
                  <a:p>
                    <a:fld id="{CAD0D1C4-B597-49AB-8738-1268C424CBE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C09-4546-AB66-A2AD3FF1217F}"/>
                </c:ext>
              </c:extLst>
            </c:dLbl>
            <c:dLbl>
              <c:idx val="2"/>
              <c:layout>
                <c:manualLayout>
                  <c:x val="-2.3140495867768594E-2"/>
                  <c:y val="5.2292261784434711E-2"/>
                </c:manualLayout>
              </c:layout>
              <c:tx>
                <c:rich>
                  <a:bodyPr/>
                  <a:lstStyle/>
                  <a:p>
                    <a:fld id="{1E499DFD-CF4D-490C-AC08-3C308ED9CFE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C09-4546-AB66-A2AD3FF1217F}"/>
                </c:ext>
              </c:extLst>
            </c:dLbl>
            <c:dLbl>
              <c:idx val="3"/>
              <c:layout>
                <c:manualLayout>
                  <c:x val="-2.4292141168304415E-2"/>
                  <c:y val="5.5131768852909338E-2"/>
                </c:manualLayout>
              </c:layout>
              <c:tx>
                <c:rich>
                  <a:bodyPr/>
                  <a:lstStyle/>
                  <a:p>
                    <a:fld id="{80D8BC85-4ECF-474E-8497-5AEF1A0F572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C09-4546-AB66-A2AD3FF1217F}"/>
                </c:ext>
              </c:extLst>
            </c:dLbl>
            <c:dLbl>
              <c:idx val="4"/>
              <c:layout>
                <c:manualLayout>
                  <c:x val="-1.2825448471833664E-2"/>
                  <c:y val="4.4821938672372608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77B2AB68-3D11-4AE5-BF47-44F105045FC8}" type="CELLRANGE">
                      <a:rPr lang="en-US"/>
                      <a:pPr>
                        <a:defRPr sz="1000">
                          <a:latin typeface="Arial" panose="020B0604020202020204" pitchFamily="34" charset="0"/>
                          <a:cs typeface="Arial" panose="020B0604020202020204" pitchFamily="34" charset="0"/>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3.2088154269972448E-2"/>
                      <c:h val="4.1086777116341559E-2"/>
                    </c:manualLayout>
                  </c15:layout>
                  <c15:dlblFieldTable/>
                  <c15:showDataLabelsRange val="1"/>
                </c:ext>
                <c:ext xmlns:c16="http://schemas.microsoft.com/office/drawing/2014/chart" uri="{C3380CC4-5D6E-409C-BE32-E72D297353CC}">
                  <c16:uniqueId val="{00000004-DC09-4546-AB66-A2AD3FF1217F}"/>
                </c:ext>
              </c:extLst>
            </c:dLbl>
            <c:dLbl>
              <c:idx val="5"/>
              <c:layout>
                <c:manualLayout>
                  <c:x val="-2.4242424242424322E-2"/>
                  <c:y val="-4.980215408041401E-2"/>
                </c:manualLayout>
              </c:layout>
              <c:tx>
                <c:rich>
                  <a:bodyPr/>
                  <a:lstStyle/>
                  <a:p>
                    <a:fld id="{BAE1306D-BE9E-4C02-8D6A-6EA26CEF7CD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C09-4546-AB66-A2AD3FF1217F}"/>
                </c:ext>
              </c:extLst>
            </c:dLbl>
            <c:dLbl>
              <c:idx val="6"/>
              <c:tx>
                <c:rich>
                  <a:bodyPr/>
                  <a:lstStyle/>
                  <a:p>
                    <a:fld id="{01D45AB7-B5B4-410E-9CDF-A2AA304DE216}"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C09-4546-AB66-A2AD3FF1217F}"/>
                </c:ext>
              </c:extLst>
            </c:dLbl>
            <c:dLbl>
              <c:idx val="7"/>
              <c:layout>
                <c:manualLayout>
                  <c:x val="-3.3057851239669506E-2"/>
                  <c:y val="2.9881292448248404E-2"/>
                </c:manualLayout>
              </c:layout>
              <c:tx>
                <c:rich>
                  <a:bodyPr/>
                  <a:lstStyle/>
                  <a:p>
                    <a:fld id="{64BC4586-570C-4986-9EF8-E3E9478E0ED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C09-4546-AB66-A2AD3FF1217F}"/>
                </c:ext>
              </c:extLst>
            </c:dLbl>
            <c:dLbl>
              <c:idx val="8"/>
              <c:layout>
                <c:manualLayout>
                  <c:x val="-2.0145853669117808E-2"/>
                  <c:y val="-3.9666043224740502E-2"/>
                </c:manualLayout>
              </c:layout>
              <c:tx>
                <c:rich>
                  <a:bodyPr/>
                  <a:lstStyle/>
                  <a:p>
                    <a:fld id="{E46029D9-62DF-4FC8-8E61-D505AF94138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C09-4546-AB66-A2AD3FF1217F}"/>
                </c:ext>
              </c:extLst>
            </c:dLbl>
            <c:dLbl>
              <c:idx val="9"/>
              <c:layout>
                <c:manualLayout>
                  <c:x val="-1.5932409275286871E-2"/>
                  <c:y val="-4.4108434583007936E-2"/>
                </c:manualLayout>
              </c:layout>
              <c:tx>
                <c:rich>
                  <a:bodyPr/>
                  <a:lstStyle/>
                  <a:p>
                    <a:fld id="{557E125E-D1E7-4D18-99FB-0BD6CE54BFD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C09-4546-AB66-A2AD3FF1217F}"/>
                </c:ext>
              </c:extLst>
            </c:dLbl>
            <c:dLbl>
              <c:idx val="10"/>
              <c:layout>
                <c:manualLayout>
                  <c:x val="-6.6255395761480235E-2"/>
                  <c:y val="2.140708339566681E-3"/>
                </c:manualLayout>
              </c:layout>
              <c:tx>
                <c:rich>
                  <a:bodyPr/>
                  <a:lstStyle/>
                  <a:p>
                    <a:fld id="{83FC15F0-2E13-4835-9904-C3364BB8221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C09-4546-AB66-A2AD3FF1217F}"/>
                </c:ext>
              </c:extLst>
            </c:dLbl>
            <c:dLbl>
              <c:idx val="11"/>
              <c:layout>
                <c:manualLayout>
                  <c:x val="-6.3921389991540317E-2"/>
                  <c:y val="4.9802154080414007E-3"/>
                </c:manualLayout>
              </c:layout>
              <c:tx>
                <c:rich>
                  <a:bodyPr/>
                  <a:lstStyle/>
                  <a:p>
                    <a:fld id="{1A3AEF31-4891-412F-B880-CE7E8752BF3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C09-4546-AB66-A2AD3FF1217F}"/>
                </c:ext>
              </c:extLst>
            </c:dLbl>
            <c:dLbl>
              <c:idx val="12"/>
              <c:layout>
                <c:manualLayout>
                  <c:x val="-4.7382920110193003E-2"/>
                  <c:y val="4.2331830968351906E-2"/>
                </c:manualLayout>
              </c:layout>
              <c:tx>
                <c:rich>
                  <a:bodyPr/>
                  <a:lstStyle/>
                  <a:p>
                    <a:fld id="{ED392C47-9EDD-4F39-97D4-80BAB6243DF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09-4546-AB66-A2AD3FF1217F}"/>
                </c:ext>
              </c:extLst>
            </c:dLbl>
            <c:dLbl>
              <c:idx val="13"/>
              <c:tx>
                <c:rich>
                  <a:bodyPr/>
                  <a:lstStyle/>
                  <a:p>
                    <a:fld id="{77E9BF5C-6153-44A8-A0EE-E3DF1B6F387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DC09-4546-AB66-A2AD3FF1217F}"/>
                </c:ext>
              </c:extLst>
            </c:dLbl>
            <c:dLbl>
              <c:idx val="14"/>
              <c:layout>
                <c:manualLayout>
                  <c:x val="-7.4931129476584021E-2"/>
                  <c:y val="4.9802154080413556E-3"/>
                </c:manualLayout>
              </c:layout>
              <c:tx>
                <c:rich>
                  <a:bodyPr/>
                  <a:lstStyle/>
                  <a:p>
                    <a:fld id="{1BD34D87-13DA-4A69-B1FF-D4AFA641322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DC09-4546-AB66-A2AD3FF1217F}"/>
                </c:ext>
              </c:extLst>
            </c:dLbl>
            <c:dLbl>
              <c:idx val="15"/>
              <c:layout>
                <c:manualLayout>
                  <c:x val="-8.4123381271556011E-2"/>
                  <c:y val="-3.0720478351650704E-2"/>
                </c:manualLayout>
              </c:layout>
              <c:tx>
                <c:rich>
                  <a:bodyPr/>
                  <a:lstStyle/>
                  <a:p>
                    <a:fld id="{62DAAECE-4642-4E6B-BCFC-CFF147824EA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DC09-4546-AB66-A2AD3FF1217F}"/>
                </c:ext>
              </c:extLst>
            </c:dLbl>
            <c:dLbl>
              <c:idx val="16"/>
              <c:layout>
                <c:manualLayout>
                  <c:x val="-3.9155159324092796E-2"/>
                  <c:y val="-2.6447100602900172E-2"/>
                </c:manualLayout>
              </c:layout>
              <c:tx>
                <c:rich>
                  <a:bodyPr/>
                  <a:lstStyle/>
                  <a:p>
                    <a:fld id="{4999F55F-C00B-4F26-B12D-54EA085A094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C09-4546-AB66-A2AD3FF1217F}"/>
                </c:ext>
              </c:extLst>
            </c:dLbl>
            <c:dLbl>
              <c:idx val="17"/>
              <c:layout>
                <c:manualLayout>
                  <c:x val="-5.8414958460770917E-2"/>
                  <c:y val="3.1776911446868256E-2"/>
                </c:manualLayout>
              </c:layout>
              <c:tx>
                <c:rich>
                  <a:bodyPr/>
                  <a:lstStyle/>
                  <a:p>
                    <a:fld id="{A27A5733-84AC-410C-A646-0709E0511CD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DC09-4546-AB66-A2AD3FF1217F}"/>
                </c:ext>
              </c:extLst>
            </c:dLbl>
            <c:dLbl>
              <c:idx val="18"/>
              <c:layout>
                <c:manualLayout>
                  <c:x val="-5.5096418732782371E-2"/>
                  <c:y val="3.4861507856289803E-2"/>
                </c:manualLayout>
              </c:layout>
              <c:tx>
                <c:rich>
                  <a:bodyPr/>
                  <a:lstStyle/>
                  <a:p>
                    <a:fld id="{2932DB4C-9B7F-4FF1-9C2B-847C05B5527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C09-4546-AB66-A2AD3FF1217F}"/>
                </c:ext>
              </c:extLst>
            </c:dLbl>
            <c:dLbl>
              <c:idx val="19"/>
              <c:layout>
                <c:manualLayout>
                  <c:x val="2.2038567493112946E-3"/>
                  <c:y val="1.9920861632165648E-2"/>
                </c:manualLayout>
              </c:layout>
              <c:tx>
                <c:rich>
                  <a:bodyPr/>
                  <a:lstStyle/>
                  <a:p>
                    <a:fld id="{A1A3C75B-9393-460D-BA8F-225BDCD01AE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DC09-4546-AB66-A2AD3FF1217F}"/>
                </c:ext>
              </c:extLst>
            </c:dLbl>
            <c:dLbl>
              <c:idx val="20"/>
              <c:layout>
                <c:manualLayout>
                  <c:x val="-5.3994490358126722E-2"/>
                  <c:y val="3.9841723264331164E-2"/>
                </c:manualLayout>
              </c:layout>
              <c:tx>
                <c:rich>
                  <a:bodyPr/>
                  <a:lstStyle/>
                  <a:p>
                    <a:fld id="{846B3084-43F6-48FF-8B1E-A70ECCB36A4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11B-4A78-9486-BEC3E9F41E0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'%1634 version'!$D$5:$D$25</c:f>
              <c:numCache>
                <c:formatCode>0</c:formatCode>
                <c:ptCount val="21"/>
                <c:pt idx="0">
                  <c:v>39.799999999999997</c:v>
                </c:pt>
                <c:pt idx="1">
                  <c:v>18.5</c:v>
                </c:pt>
                <c:pt idx="2">
                  <c:v>28.9</c:v>
                </c:pt>
                <c:pt idx="3">
                  <c:v>19.899999999999999</c:v>
                </c:pt>
                <c:pt idx="4">
                  <c:v>24.4</c:v>
                </c:pt>
                <c:pt idx="5">
                  <c:v>35.1</c:v>
                </c:pt>
                <c:pt idx="6">
                  <c:v>20.5</c:v>
                </c:pt>
                <c:pt idx="7">
                  <c:v>29.3</c:v>
                </c:pt>
                <c:pt idx="8">
                  <c:v>18.399999999999999</c:v>
                </c:pt>
                <c:pt idx="9">
                  <c:v>20.3</c:v>
                </c:pt>
                <c:pt idx="10">
                  <c:v>14.1</c:v>
                </c:pt>
                <c:pt idx="11">
                  <c:v>26.9</c:v>
                </c:pt>
                <c:pt idx="12">
                  <c:v>37.200000000000003</c:v>
                </c:pt>
                <c:pt idx="13">
                  <c:v>11.2</c:v>
                </c:pt>
                <c:pt idx="14">
                  <c:v>19.2</c:v>
                </c:pt>
                <c:pt idx="15">
                  <c:v>28.5</c:v>
                </c:pt>
                <c:pt idx="16">
                  <c:v>26</c:v>
                </c:pt>
                <c:pt idx="17">
                  <c:v>29.4</c:v>
                </c:pt>
                <c:pt idx="18">
                  <c:v>39.6</c:v>
                </c:pt>
                <c:pt idx="19">
                  <c:v>43.1</c:v>
                </c:pt>
                <c:pt idx="20">
                  <c:v>32.799999999999997</c:v>
                </c:pt>
              </c:numCache>
            </c:numRef>
          </c:xVal>
          <c:yVal>
            <c:numRef>
              <c:f>'%1634 version'!$E$5:$E$25</c:f>
              <c:numCache>
                <c:formatCode>0</c:formatCode>
                <c:ptCount val="21"/>
                <c:pt idx="0">
                  <c:v>67</c:v>
                </c:pt>
                <c:pt idx="1">
                  <c:v>60.2</c:v>
                </c:pt>
                <c:pt idx="2">
                  <c:v>54.8</c:v>
                </c:pt>
                <c:pt idx="3">
                  <c:v>55</c:v>
                </c:pt>
                <c:pt idx="4">
                  <c:v>55.9</c:v>
                </c:pt>
                <c:pt idx="5">
                  <c:v>52</c:v>
                </c:pt>
                <c:pt idx="6">
                  <c:v>61.7</c:v>
                </c:pt>
                <c:pt idx="7">
                  <c:v>57.9</c:v>
                </c:pt>
                <c:pt idx="8">
                  <c:v>60.1</c:v>
                </c:pt>
                <c:pt idx="9">
                  <c:v>56.2</c:v>
                </c:pt>
                <c:pt idx="10">
                  <c:v>58.7</c:v>
                </c:pt>
                <c:pt idx="11">
                  <c:v>59.6</c:v>
                </c:pt>
                <c:pt idx="12">
                  <c:v>51</c:v>
                </c:pt>
                <c:pt idx="13">
                  <c:v>4.4000000000000004</c:v>
                </c:pt>
                <c:pt idx="14">
                  <c:v>65.5</c:v>
                </c:pt>
                <c:pt idx="15">
                  <c:v>61.1</c:v>
                </c:pt>
                <c:pt idx="16">
                  <c:v>64.3</c:v>
                </c:pt>
                <c:pt idx="17">
                  <c:v>60.1</c:v>
                </c:pt>
                <c:pt idx="18">
                  <c:v>59.4</c:v>
                </c:pt>
                <c:pt idx="19">
                  <c:v>60.2</c:v>
                </c:pt>
                <c:pt idx="20">
                  <c:v>60.4</c:v>
                </c:pt>
              </c:numCache>
            </c:numRef>
          </c:yVal>
          <c:smooth val="0"/>
          <c:extLst>
            <c:ext xmlns:c15="http://schemas.microsoft.com/office/drawing/2012/chart" uri="{02D57815-91ED-43cb-92C2-25804820EDAC}">
              <c15:datalabelsRange>
                <c15:f>'%1634 version'!$C$5:$C$25</c15:f>
                <c15:dlblRangeCache>
                  <c:ptCount val="21"/>
                  <c:pt idx="0">
                    <c:v>Cinema</c:v>
                  </c:pt>
                  <c:pt idx="1">
                    <c:v>ITV1</c:v>
                  </c:pt>
                  <c:pt idx="2">
                    <c:v>ITV2</c:v>
                  </c:pt>
                  <c:pt idx="3">
                    <c:v>ITV3</c:v>
                  </c:pt>
                  <c:pt idx="4">
                    <c:v>ITV4</c:v>
                  </c:pt>
                  <c:pt idx="5">
                    <c:v>ITVBe</c:v>
                  </c:pt>
                  <c:pt idx="6">
                    <c:v>Channel 4</c:v>
                  </c:pt>
                  <c:pt idx="7">
                    <c:v>E4</c:v>
                  </c:pt>
                  <c:pt idx="8">
                    <c:v>More4</c:v>
                  </c:pt>
                  <c:pt idx="9">
                    <c:v>Film4</c:v>
                  </c:pt>
                  <c:pt idx="10">
                    <c:v>Channel 5</c:v>
                  </c:pt>
                  <c:pt idx="11">
                    <c:v>Sky Max</c:v>
                  </c:pt>
                  <c:pt idx="12">
                    <c:v>Sky Showcase</c:v>
                  </c:pt>
                  <c:pt idx="13">
                    <c:v>Sky Arts</c:v>
                  </c:pt>
                  <c:pt idx="14">
                    <c:v>Sky Atlantic</c:v>
                  </c:pt>
                  <c:pt idx="15">
                    <c:v>Sky Cinema</c:v>
                  </c:pt>
                  <c:pt idx="16">
                    <c:v>Sky Sports</c:v>
                  </c:pt>
                  <c:pt idx="17">
                    <c:v>Facebook</c:v>
                  </c:pt>
                  <c:pt idx="18">
                    <c:v>Instagram </c:v>
                  </c:pt>
                  <c:pt idx="19">
                    <c:v>TikTok</c:v>
                  </c:pt>
                  <c:pt idx="20">
                    <c:v>Youtube</c:v>
                  </c:pt>
                </c15:dlblRangeCache>
              </c15:datalabelsRange>
            </c:ext>
            <c:ext xmlns:c16="http://schemas.microsoft.com/office/drawing/2014/chart" uri="{C3380CC4-5D6E-409C-BE32-E72D297353CC}">
              <c16:uniqueId val="{00000014-DC09-4546-AB66-A2AD3FF1217F}"/>
            </c:ext>
          </c:extLst>
        </c:ser>
        <c:dLbls>
          <c:showLegendKey val="0"/>
          <c:showVal val="0"/>
          <c:showCatName val="0"/>
          <c:showSerName val="0"/>
          <c:showPercent val="0"/>
          <c:showBubbleSize val="0"/>
        </c:dLbls>
        <c:axId val="326815104"/>
        <c:axId val="327525120"/>
      </c:scatterChart>
      <c:valAx>
        <c:axId val="326815104"/>
        <c:scaling>
          <c:orientation val="minMax"/>
          <c:min val="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7525120"/>
        <c:crosses val="autoZero"/>
        <c:crossBetween val="midCat"/>
      </c:valAx>
      <c:valAx>
        <c:axId val="327525120"/>
        <c:scaling>
          <c:orientation val="minMax"/>
          <c:min val="45"/>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26815104"/>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j-lt"/>
                <a:ea typeface="+mn-ea"/>
                <a:cs typeface="+mn-cs"/>
              </a:defRPr>
            </a:pPr>
            <a:r>
              <a:rPr lang="en-GB" sz="1800" dirty="0">
                <a:solidFill>
                  <a:srgbClr val="1C1C1C"/>
                </a:solidFill>
                <a:latin typeface="+mj-lt"/>
              </a:rPr>
              <a:t>£2.6M</a:t>
            </a:r>
            <a:r>
              <a:rPr lang="en-GB" sz="1800" baseline="0" dirty="0">
                <a:solidFill>
                  <a:srgbClr val="1C1C1C"/>
                </a:solidFill>
                <a:latin typeface="+mj-lt"/>
              </a:rPr>
              <a:t> TOTAL AV BUDGET</a:t>
            </a:r>
            <a:endParaRPr lang="en-GB" sz="1800" dirty="0">
              <a:solidFill>
                <a:srgbClr val="1C1C1C"/>
              </a:solidFill>
              <a:latin typeface="+mj-l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doughnutChart>
        <c:varyColors val="1"/>
        <c:ser>
          <c:idx val="0"/>
          <c:order val="0"/>
          <c:tx>
            <c:strRef>
              <c:f>Лист1!$B$1</c:f>
              <c:strCache>
                <c:ptCount val="1"/>
                <c:pt idx="0">
                  <c:v>Section1</c:v>
                </c:pt>
              </c:strCache>
            </c:strRef>
          </c:tx>
          <c:spPr>
            <a:solidFill>
              <a:srgbClr val="E23936"/>
            </a:solidFill>
            <a:ln>
              <a:solidFill>
                <a:schemeClr val="bg1"/>
              </a:solidFill>
            </a:ln>
          </c:spPr>
          <c:dPt>
            <c:idx val="0"/>
            <c:bubble3D val="0"/>
            <c:spPr>
              <a:solidFill>
                <a:schemeClr val="accent6">
                  <a:lumMod val="40000"/>
                  <a:lumOff val="60000"/>
                </a:schemeClr>
              </a:solidFill>
              <a:ln w="19050">
                <a:noFill/>
              </a:ln>
              <a:effectLst/>
            </c:spPr>
            <c:extLst>
              <c:ext xmlns:c16="http://schemas.microsoft.com/office/drawing/2014/chart" uri="{C3380CC4-5D6E-409C-BE32-E72D297353CC}">
                <c16:uniqueId val="{00000003-BFFE-4234-8546-84C1A79559CC}"/>
              </c:ext>
            </c:extLst>
          </c:dPt>
          <c:dPt>
            <c:idx val="1"/>
            <c:bubble3D val="0"/>
            <c:spPr>
              <a:solidFill>
                <a:schemeClr val="accent5"/>
              </a:solidFill>
              <a:ln w="19050">
                <a:noFill/>
              </a:ln>
              <a:effectLst/>
            </c:spPr>
            <c:extLst>
              <c:ext xmlns:c16="http://schemas.microsoft.com/office/drawing/2014/chart" uri="{C3380CC4-5D6E-409C-BE32-E72D297353CC}">
                <c16:uniqueId val="{00000004-BFFE-4234-8546-84C1A79559CC}"/>
              </c:ext>
            </c:extLst>
          </c:dPt>
          <c:dPt>
            <c:idx val="2"/>
            <c:bubble3D val="0"/>
            <c:spPr>
              <a:solidFill>
                <a:schemeClr val="accent6">
                  <a:lumMod val="20000"/>
                  <a:lumOff val="80000"/>
                </a:schemeClr>
              </a:solidFill>
              <a:ln w="19050">
                <a:noFill/>
              </a:ln>
              <a:effectLst/>
            </c:spPr>
            <c:extLst>
              <c:ext xmlns:c16="http://schemas.microsoft.com/office/drawing/2014/chart" uri="{C3380CC4-5D6E-409C-BE32-E72D297353CC}">
                <c16:uniqueId val="{00000001-BFFE-4234-8546-84C1A79559CC}"/>
              </c:ext>
            </c:extLst>
          </c:dPt>
          <c:dLbls>
            <c:delete val="1"/>
          </c:dLbls>
          <c:cat>
            <c:strRef>
              <c:f>Лист1!$A$2:$A$4</c:f>
              <c:strCache>
                <c:ptCount val="3"/>
                <c:pt idx="0">
                  <c:v>TV</c:v>
                </c:pt>
                <c:pt idx="1">
                  <c:v>VOD</c:v>
                </c:pt>
                <c:pt idx="2">
                  <c:v>OLV</c:v>
                </c:pt>
              </c:strCache>
            </c:strRef>
          </c:cat>
          <c:val>
            <c:numRef>
              <c:f>Лист1!$B$2:$B$4</c:f>
              <c:numCache>
                <c:formatCode>"£"#,##0_);[Red]\("£"#,##0\)</c:formatCode>
                <c:ptCount val="3"/>
                <c:pt idx="0">
                  <c:v>2250000</c:v>
                </c:pt>
                <c:pt idx="1">
                  <c:v>270000</c:v>
                </c:pt>
                <c:pt idx="2">
                  <c:v>157500</c:v>
                </c:pt>
              </c:numCache>
            </c:numRef>
          </c:val>
          <c:extLst>
            <c:ext xmlns:c16="http://schemas.microsoft.com/office/drawing/2014/chart" uri="{C3380CC4-5D6E-409C-BE32-E72D297353CC}">
              <c16:uniqueId val="{00000000-BFFE-4234-8546-84C1A79559CC}"/>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lumMod val="65000"/>
                    <a:lumOff val="35000"/>
                  </a:prstClr>
                </a:solidFill>
                <a:latin typeface="+mj-lt"/>
                <a:ea typeface="+mn-ea"/>
                <a:cs typeface="+mn-cs"/>
              </a:defRPr>
            </a:pPr>
            <a:r>
              <a:rPr lang="en-GB" sz="1800" b="0" i="0" u="none" strike="noStrike" kern="1200" spc="0" baseline="0" dirty="0">
                <a:solidFill>
                  <a:srgbClr val="1C1C1C"/>
                </a:solidFill>
                <a:latin typeface="+mj-lt"/>
              </a:rPr>
              <a:t>£2.6M TOTAL AV BUDGET - </a:t>
            </a:r>
            <a:r>
              <a:rPr lang="en-GB" sz="1800" b="0" i="0" u="none" strike="noStrike" kern="1200" spc="0" baseline="0" dirty="0">
                <a:solidFill>
                  <a:schemeClr val="accent2"/>
                </a:solidFill>
                <a:latin typeface="+mj-lt"/>
              </a:rPr>
              <a:t>WITH CINEMA</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lumMod val="65000"/>
                  <a:lumOff val="35000"/>
                </a:prstClr>
              </a:solidFill>
              <a:latin typeface="+mj-lt"/>
              <a:ea typeface="+mn-ea"/>
              <a:cs typeface="+mn-cs"/>
            </a:defRPr>
          </a:pPr>
          <a:endParaRPr lang="en-US"/>
        </a:p>
      </c:txPr>
    </c:title>
    <c:autoTitleDeleted val="0"/>
    <c:plotArea>
      <c:layout/>
      <c:doughnutChart>
        <c:varyColors val="1"/>
        <c:ser>
          <c:idx val="0"/>
          <c:order val="0"/>
          <c:tx>
            <c:strRef>
              <c:f>Лист1!$B$1</c:f>
              <c:strCache>
                <c:ptCount val="1"/>
                <c:pt idx="0">
                  <c:v>Section1</c:v>
                </c:pt>
              </c:strCache>
            </c:strRef>
          </c:tx>
          <c:spPr>
            <a:solidFill>
              <a:srgbClr val="E23936"/>
            </a:solidFill>
            <a:ln>
              <a:solidFill>
                <a:schemeClr val="bg1"/>
              </a:solidFill>
            </a:ln>
          </c:spPr>
          <c:dPt>
            <c:idx val="0"/>
            <c:bubble3D val="0"/>
            <c:spPr>
              <a:solidFill>
                <a:schemeClr val="accent6">
                  <a:lumMod val="40000"/>
                  <a:lumOff val="60000"/>
                </a:schemeClr>
              </a:solidFill>
              <a:ln w="19050">
                <a:noFill/>
              </a:ln>
              <a:effectLst/>
            </c:spPr>
            <c:extLst>
              <c:ext xmlns:c16="http://schemas.microsoft.com/office/drawing/2014/chart" uri="{C3380CC4-5D6E-409C-BE32-E72D297353CC}">
                <c16:uniqueId val="{00000003-BFFE-4234-8546-84C1A79559CC}"/>
              </c:ext>
            </c:extLst>
          </c:dPt>
          <c:dPt>
            <c:idx val="1"/>
            <c:bubble3D val="0"/>
            <c:spPr>
              <a:solidFill>
                <a:schemeClr val="accent5"/>
              </a:solidFill>
              <a:ln w="19050">
                <a:noFill/>
              </a:ln>
              <a:effectLst/>
            </c:spPr>
            <c:extLst>
              <c:ext xmlns:c16="http://schemas.microsoft.com/office/drawing/2014/chart" uri="{C3380CC4-5D6E-409C-BE32-E72D297353CC}">
                <c16:uniqueId val="{00000004-BFFE-4234-8546-84C1A79559CC}"/>
              </c:ext>
            </c:extLst>
          </c:dPt>
          <c:dPt>
            <c:idx val="2"/>
            <c:bubble3D val="0"/>
            <c:spPr>
              <a:solidFill>
                <a:schemeClr val="accent6">
                  <a:lumMod val="20000"/>
                  <a:lumOff val="80000"/>
                </a:schemeClr>
              </a:solidFill>
              <a:ln w="19050">
                <a:noFill/>
              </a:ln>
              <a:effectLst/>
            </c:spPr>
            <c:extLst>
              <c:ext xmlns:c16="http://schemas.microsoft.com/office/drawing/2014/chart" uri="{C3380CC4-5D6E-409C-BE32-E72D297353CC}">
                <c16:uniqueId val="{00000001-BFFE-4234-8546-84C1A79559CC}"/>
              </c:ext>
            </c:extLst>
          </c:dPt>
          <c:dPt>
            <c:idx val="3"/>
            <c:bubble3D val="0"/>
            <c:spPr>
              <a:solidFill>
                <a:schemeClr val="accent2"/>
              </a:solidFill>
              <a:ln w="19050">
                <a:noFill/>
              </a:ln>
              <a:effectLst/>
            </c:spPr>
            <c:extLst>
              <c:ext xmlns:c16="http://schemas.microsoft.com/office/drawing/2014/chart" uri="{C3380CC4-5D6E-409C-BE32-E72D297353CC}">
                <c16:uniqueId val="{00000006-26F1-4528-9DEB-BB242B41449C}"/>
              </c:ext>
            </c:extLst>
          </c:dPt>
          <c:dLbls>
            <c:delete val="1"/>
          </c:dLbls>
          <c:cat>
            <c:strRef>
              <c:f>Лист1!$A$2:$A$5</c:f>
              <c:strCache>
                <c:ptCount val="4"/>
                <c:pt idx="0">
                  <c:v>TV</c:v>
                </c:pt>
                <c:pt idx="1">
                  <c:v>VOD</c:v>
                </c:pt>
                <c:pt idx="2">
                  <c:v>OLV</c:v>
                </c:pt>
                <c:pt idx="3">
                  <c:v>Cinema</c:v>
                </c:pt>
              </c:strCache>
            </c:strRef>
          </c:cat>
          <c:val>
            <c:numRef>
              <c:f>Лист1!$B$2:$B$5</c:f>
              <c:numCache>
                <c:formatCode>"£"#,##0_);[Red]\("£"#,##0\)</c:formatCode>
                <c:ptCount val="4"/>
                <c:pt idx="0">
                  <c:v>2062500</c:v>
                </c:pt>
                <c:pt idx="1">
                  <c:v>270000</c:v>
                </c:pt>
                <c:pt idx="2">
                  <c:v>157500</c:v>
                </c:pt>
                <c:pt idx="3">
                  <c:v>187500</c:v>
                </c:pt>
              </c:numCache>
            </c:numRef>
          </c:val>
          <c:extLst>
            <c:ext xmlns:c16="http://schemas.microsoft.com/office/drawing/2014/chart" uri="{C3380CC4-5D6E-409C-BE32-E72D297353CC}">
              <c16:uniqueId val="{00000000-BFFE-4234-8546-84C1A79559CC}"/>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A18645-DB65-E848-9EE2-8548BEAEB573}" type="datetimeFigureOut">
              <a:rPr lang="en-US" smtClean="0"/>
              <a:t>7/31/2023</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BD0E036-A0EF-40EA-AC2B-818A5F8CFC1C}" type="datetimeFigureOut">
              <a:rPr lang="en-US" smtClean="0"/>
              <a:pPr/>
              <a:t>7/31/2023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1125" cy="3635375"/>
          </a:xfrm>
        </p:spPr>
      </p:sp>
      <p:sp>
        <p:nvSpPr>
          <p:cNvPr id="3" name="Notes Placeholder 2"/>
          <p:cNvSpPr>
            <a:spLocks noGrp="1"/>
          </p:cNvSpPr>
          <p:nvPr>
            <p:ph type="body" idx="1"/>
          </p:nvPr>
        </p:nvSpPr>
        <p:spPr/>
        <p:txBody>
          <a:bodyPr/>
          <a:lstStyle/>
          <a:p>
            <a:pPr defTabSz="980119">
              <a:defRPr/>
            </a:pPr>
            <a:r>
              <a:rPr lang="en-US" dirty="0">
                <a:solidFill>
                  <a:schemeClr val="tx1"/>
                </a:solidFill>
                <a:ea typeface="+mn-ea"/>
              </a:rPr>
              <a:t>Features</a:t>
            </a:r>
          </a:p>
          <a:p>
            <a:pPr>
              <a:lnSpc>
                <a:spcPct val="150000"/>
              </a:lnSpc>
              <a:buClrTx/>
              <a:defRPr/>
            </a:pPr>
            <a:r>
              <a:rPr lang="en-US" sz="2000" dirty="0">
                <a:latin typeface="Impact"/>
                <a:cs typeface="Impact"/>
              </a:rPr>
              <a:t>1.    </a:t>
            </a:r>
            <a:r>
              <a:rPr lang="en-GB" b="0" dirty="0">
                <a:solidFill>
                  <a:schemeClr val="bg1"/>
                </a:solidFill>
                <a:cs typeface="Arial" charset="0"/>
              </a:rPr>
              <a:t>Extra film filter allows bespoke audience targeting</a:t>
            </a:r>
          </a:p>
          <a:p>
            <a:pPr defTabSz="980119">
              <a:lnSpc>
                <a:spcPct val="150000"/>
              </a:lnSpc>
              <a:defRPr/>
            </a:pPr>
            <a:r>
              <a:rPr lang="en-US" sz="2000" dirty="0">
                <a:latin typeface="Impact"/>
                <a:cs typeface="Impact"/>
              </a:rPr>
              <a:t>2.   </a:t>
            </a:r>
            <a:r>
              <a:rPr lang="en-US" b="0" dirty="0">
                <a:solidFill>
                  <a:schemeClr val="bg1"/>
                </a:solidFill>
                <a:ea typeface="+mn-ea"/>
                <a:cs typeface="Arial"/>
              </a:rPr>
              <a:t>Can be bought on a national or regional basis</a:t>
            </a:r>
          </a:p>
          <a:p>
            <a:pPr defTabSz="980119">
              <a:lnSpc>
                <a:spcPct val="150000"/>
              </a:lnSpc>
              <a:defRPr/>
            </a:pPr>
            <a:r>
              <a:rPr lang="en-US" sz="2000" dirty="0">
                <a:latin typeface="Impact"/>
                <a:cs typeface="Impact"/>
              </a:rPr>
              <a:t>3.   </a:t>
            </a:r>
            <a:r>
              <a:rPr lang="en-US" b="0" dirty="0">
                <a:solidFill>
                  <a:schemeClr val="bg1"/>
                </a:solidFill>
                <a:ea typeface="+mn-ea"/>
                <a:cs typeface="Arial"/>
              </a:rPr>
              <a:t>Bar sponsorships are available, with 30% of our sites </a:t>
            </a:r>
          </a:p>
          <a:p>
            <a:pPr defTabSz="980119">
              <a:lnSpc>
                <a:spcPct val="150000"/>
              </a:lnSpc>
              <a:defRPr/>
            </a:pPr>
            <a:r>
              <a:rPr lang="en-US" b="0" dirty="0">
                <a:solidFill>
                  <a:schemeClr val="bg1"/>
                </a:solidFill>
                <a:ea typeface="+mn-ea"/>
                <a:cs typeface="Arial"/>
              </a:rPr>
              <a:t>       featuring a bar on the premises</a:t>
            </a:r>
          </a:p>
          <a:p>
            <a:pPr>
              <a:lnSpc>
                <a:spcPct val="150000"/>
              </a:lnSpc>
              <a:buClrTx/>
              <a:defRPr/>
            </a:pPr>
            <a:r>
              <a:rPr lang="en-GB" sz="2000" dirty="0">
                <a:latin typeface="Impact"/>
                <a:cs typeface="Impact"/>
              </a:rPr>
              <a:t>4.   </a:t>
            </a:r>
            <a:r>
              <a:rPr lang="en-GB" b="0" dirty="0">
                <a:solidFill>
                  <a:schemeClr val="bg1"/>
                </a:solidFill>
              </a:rPr>
              <a:t>Comic book / action hero type releases will not be          </a:t>
            </a:r>
          </a:p>
          <a:p>
            <a:pPr>
              <a:lnSpc>
                <a:spcPct val="150000"/>
              </a:lnSpc>
              <a:buClrTx/>
              <a:defRPr/>
            </a:pPr>
            <a:r>
              <a:rPr lang="en-GB" b="0" dirty="0">
                <a:solidFill>
                  <a:schemeClr val="bg1"/>
                </a:solidFill>
              </a:rPr>
              <a:t>       included in these packages regardless of profile</a:t>
            </a:r>
            <a:endParaRPr lang="en-US" b="0" dirty="0">
              <a:solidFill>
                <a:schemeClr val="bg1"/>
              </a:solidFill>
              <a:cs typeface="Arial"/>
            </a:endParaRPr>
          </a:p>
          <a:p>
            <a:pPr defTabSz="980119">
              <a:lnSpc>
                <a:spcPct val="150000"/>
              </a:lnSpc>
              <a:defRPr/>
            </a:pPr>
            <a:r>
              <a:rPr lang="en-US" sz="2000" dirty="0">
                <a:latin typeface="Impact"/>
                <a:cs typeface="Impact"/>
              </a:rPr>
              <a:t>5.   </a:t>
            </a:r>
            <a:r>
              <a:rPr lang="en-US" b="0" dirty="0">
                <a:solidFill>
                  <a:schemeClr val="bg1"/>
                </a:solidFill>
                <a:ea typeface="+mn-ea"/>
                <a:cs typeface="Arial"/>
              </a:rPr>
              <a:t>£65 fixed CPT</a:t>
            </a:r>
          </a:p>
          <a:p>
            <a:endParaRPr lang="en-GB" dirty="0"/>
          </a:p>
        </p:txBody>
      </p:sp>
      <p:sp>
        <p:nvSpPr>
          <p:cNvPr id="4" name="Slide Number Placeholder 3"/>
          <p:cNvSpPr>
            <a:spLocks noGrp="1"/>
          </p:cNvSpPr>
          <p:nvPr>
            <p:ph type="sldNum" sz="quarter" idx="10"/>
          </p:nvPr>
        </p:nvSpPr>
        <p:spPr/>
        <p:txBody>
          <a:bodyPr/>
          <a:lstStyle/>
          <a:p>
            <a:pPr marL="0" marR="0" lvl="0" indent="0" algn="r" defTabSz="980119"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a:ln>
                  <a:noFill/>
                </a:ln>
                <a:solidFill>
                  <a:prstClr val="black"/>
                </a:solidFill>
                <a:effectLst/>
                <a:uLnTx/>
                <a:uFillTx/>
                <a:latin typeface="Century Gothic"/>
                <a:ea typeface="+mn-ea"/>
                <a:cs typeface="+mn-cs"/>
              </a:rPr>
              <a:pPr marL="0" marR="0" lvl="0" indent="0" algn="r" defTabSz="98011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3788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One challenge we hear from agencies and clients is that cinema is too expensive, and if you look at it purely through a lens of CPTs, you can understand where that challenge stems from.</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But we know that not all impacts are made equal. Although some channels can offer cheaper impacts, a lot of that delivery can often go unnoticed. </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We know the importance and effectiveness of attention to deliver uplift against key brand metrics. </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And we have applied Lumen Attention data to estimated industry 16-34 CPMs to calculate an Attentive CPM, and again, cinema outperforms linear TV, OOH, digital display, and Facebook, whilst being comparable to YouTube and Instagram, so really impressive numbers.</a:t>
            </a:r>
          </a:p>
          <a:p>
            <a:pPr>
              <a:lnSpc>
                <a:spcPct val="107000"/>
              </a:lnSpc>
              <a:spcAft>
                <a:spcPts val="800"/>
              </a:spcAf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latin typeface="Calibri" panose="020F0502020204030204" pitchFamily="34" charset="0"/>
                <a:ea typeface="Calibri" panose="020F0502020204030204" pitchFamily="34" charset="0"/>
                <a:cs typeface="Times New Roman" panose="02020603050405020304" pitchFamily="18" charset="0"/>
              </a:rPr>
              <a:t>We can therefore quite confidently counter the premium price challenge, and demonstrate that if you want cost-efficient attention, you need to start with cinema.</a:t>
            </a:r>
          </a:p>
          <a:p>
            <a:endParaRPr lang="en-GB" dirty="0"/>
          </a:p>
        </p:txBody>
      </p:sp>
      <p:sp>
        <p:nvSpPr>
          <p:cNvPr id="4" name="Slide Number Placeholder 3"/>
          <p:cNvSpPr>
            <a:spLocks noGrp="1"/>
          </p:cNvSpPr>
          <p:nvPr>
            <p:ph type="sldNum" sz="quarter" idx="5"/>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935475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8.xml"/><Relationship Id="rId1" Type="http://schemas.openxmlformats.org/officeDocument/2006/relationships/vmlDrawing" Target="../drawings/vmlDrawing77.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6.xml"/><Relationship Id="rId1" Type="http://schemas.openxmlformats.org/officeDocument/2006/relationships/vmlDrawing" Target="../drawings/vmlDrawing8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2.xml"/><Relationship Id="rId7" Type="http://schemas.openxmlformats.org/officeDocument/2006/relationships/image" Target="../media/image4.emf"/><Relationship Id="rId2" Type="http://schemas.openxmlformats.org/officeDocument/2006/relationships/tags" Target="../tags/tag89.xml"/><Relationship Id="rId1" Type="http://schemas.openxmlformats.org/officeDocument/2006/relationships/vmlDrawing" Target="../drawings/vmlDrawing8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91.xml"/><Relationship Id="rId7" Type="http://schemas.openxmlformats.org/officeDocument/2006/relationships/oleObject" Target="../embeddings/oleObject88.bin"/><Relationship Id="rId2" Type="http://schemas.openxmlformats.org/officeDocument/2006/relationships/tags" Target="../tags/tag90.xml"/><Relationship Id="rId1" Type="http://schemas.openxmlformats.org/officeDocument/2006/relationships/vmlDrawing" Target="../drawings/vmlDrawing89.vml"/><Relationship Id="rId6" Type="http://schemas.openxmlformats.org/officeDocument/2006/relationships/image" Target="../media/image1.emf"/><Relationship Id="rId5" Type="http://schemas.openxmlformats.org/officeDocument/2006/relationships/oleObject" Target="../embeddings/oleObject87.bin"/><Relationship Id="rId4"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2.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3.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4.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6.xml"/><Relationship Id="rId1" Type="http://schemas.openxmlformats.org/officeDocument/2006/relationships/vmlDrawing" Target="../drawings/vmlDrawing9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7.xml"/><Relationship Id="rId1" Type="http://schemas.openxmlformats.org/officeDocument/2006/relationships/vmlDrawing" Target="../drawings/vmlDrawing9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8.xml"/><Relationship Id="rId1" Type="http://schemas.openxmlformats.org/officeDocument/2006/relationships/vmlDrawing" Target="../drawings/vmlDrawing9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9.xml"/><Relationship Id="rId1" Type="http://schemas.openxmlformats.org/officeDocument/2006/relationships/vmlDrawing" Target="../drawings/vmlDrawing9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0.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1.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2.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3.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4.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5.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6.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7.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8.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0.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1.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2.xml"/><Relationship Id="rId1" Type="http://schemas.openxmlformats.org/officeDocument/2006/relationships/vmlDrawing" Target="../drawings/vmlDrawing110.vml"/><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3.xml"/><Relationship Id="rId1" Type="http://schemas.openxmlformats.org/officeDocument/2006/relationships/vmlDrawing" Target="../drawings/vmlDrawing111.vml"/><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4.xml"/><Relationship Id="rId1" Type="http://schemas.openxmlformats.org/officeDocument/2006/relationships/vmlDrawing" Target="../drawings/vmlDrawing112.vml"/><Relationship Id="rId5" Type="http://schemas.openxmlformats.org/officeDocument/2006/relationships/image" Target="../media/image1.emf"/><Relationship Id="rId4" Type="http://schemas.openxmlformats.org/officeDocument/2006/relationships/oleObject" Target="../embeddings/oleObject111.bin"/></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5.xml"/><Relationship Id="rId1" Type="http://schemas.openxmlformats.org/officeDocument/2006/relationships/vmlDrawing" Target="../drawings/vmlDrawing113.vml"/><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6.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7.xml"/><Relationship Id="rId1" Type="http://schemas.openxmlformats.org/officeDocument/2006/relationships/vmlDrawing" Target="../drawings/vmlDrawing115.vml"/><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8.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15.bin"/></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19.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0.xml"/><Relationship Id="rId1" Type="http://schemas.openxmlformats.org/officeDocument/2006/relationships/vmlDrawing" Target="../drawings/vmlDrawing118.vml"/><Relationship Id="rId5" Type="http://schemas.openxmlformats.org/officeDocument/2006/relationships/image" Target="../media/image1.emf"/><Relationship Id="rId4" Type="http://schemas.openxmlformats.org/officeDocument/2006/relationships/oleObject" Target="../embeddings/oleObject117.bin"/></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1.xml"/><Relationship Id="rId1" Type="http://schemas.openxmlformats.org/officeDocument/2006/relationships/vmlDrawing" Target="../drawings/vmlDrawing119.vml"/><Relationship Id="rId5" Type="http://schemas.openxmlformats.org/officeDocument/2006/relationships/image" Target="../media/image1.emf"/><Relationship Id="rId4" Type="http://schemas.openxmlformats.org/officeDocument/2006/relationships/oleObject" Target="../embeddings/oleObject118.bin"/></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2.xml"/><Relationship Id="rId1" Type="http://schemas.openxmlformats.org/officeDocument/2006/relationships/vmlDrawing" Target="../drawings/vmlDrawing120.vml"/><Relationship Id="rId5" Type="http://schemas.openxmlformats.org/officeDocument/2006/relationships/image" Target="../media/image1.emf"/><Relationship Id="rId4" Type="http://schemas.openxmlformats.org/officeDocument/2006/relationships/oleObject" Target="../embeddings/oleObject119.bin"/></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123.xml"/><Relationship Id="rId1" Type="http://schemas.openxmlformats.org/officeDocument/2006/relationships/vmlDrawing" Target="../drawings/vmlDrawing121.vml"/><Relationship Id="rId5" Type="http://schemas.openxmlformats.org/officeDocument/2006/relationships/image" Target="../media/image1.emf"/><Relationship Id="rId4" Type="http://schemas.openxmlformats.org/officeDocument/2006/relationships/oleObject" Target="../embeddings/oleObject120.bin"/></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5.xml"/><Relationship Id="rId1" Type="http://schemas.openxmlformats.org/officeDocument/2006/relationships/vmlDrawing" Target="../drawings/vmlDrawing12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2.bin"/></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26.xml"/><Relationship Id="rId1" Type="http://schemas.openxmlformats.org/officeDocument/2006/relationships/vmlDrawing" Target="../drawings/vmlDrawing124.vml"/><Relationship Id="rId5" Type="http://schemas.openxmlformats.org/officeDocument/2006/relationships/image" Target="../media/image1.emf"/><Relationship Id="rId4" Type="http://schemas.openxmlformats.org/officeDocument/2006/relationships/oleObject" Target="../embeddings/oleObject123.bin"/></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28.xml"/><Relationship Id="rId1" Type="http://schemas.openxmlformats.org/officeDocument/2006/relationships/vmlDrawing" Target="../drawings/vmlDrawing126.vml"/><Relationship Id="rId5" Type="http://schemas.openxmlformats.org/officeDocument/2006/relationships/image" Target="../media/image1.emf"/><Relationship Id="rId4" Type="http://schemas.openxmlformats.org/officeDocument/2006/relationships/oleObject" Target="../embeddings/oleObject125.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29.xml"/><Relationship Id="rId1" Type="http://schemas.openxmlformats.org/officeDocument/2006/relationships/vmlDrawing" Target="../drawings/vmlDrawing127.vml"/><Relationship Id="rId5" Type="http://schemas.openxmlformats.org/officeDocument/2006/relationships/image" Target="../media/image1.emf"/><Relationship Id="rId4" Type="http://schemas.openxmlformats.org/officeDocument/2006/relationships/oleObject" Target="../embeddings/oleObject126.bin"/></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0.xml"/><Relationship Id="rId1" Type="http://schemas.openxmlformats.org/officeDocument/2006/relationships/vmlDrawing" Target="../drawings/vmlDrawing128.vml"/><Relationship Id="rId5" Type="http://schemas.openxmlformats.org/officeDocument/2006/relationships/image" Target="../media/image1.emf"/><Relationship Id="rId4" Type="http://schemas.openxmlformats.org/officeDocument/2006/relationships/oleObject" Target="../embeddings/oleObject127.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1.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128.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2.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3.xml"/><Relationship Id="rId1" Type="http://schemas.openxmlformats.org/officeDocument/2006/relationships/vmlDrawing" Target="../drawings/vmlDrawing131.v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4.xml"/><Relationship Id="rId1" Type="http://schemas.openxmlformats.org/officeDocument/2006/relationships/vmlDrawing" Target="../drawings/vmlDrawing132.vml"/><Relationship Id="rId5" Type="http://schemas.openxmlformats.org/officeDocument/2006/relationships/image" Target="../media/image1.emf"/><Relationship Id="rId4" Type="http://schemas.openxmlformats.org/officeDocument/2006/relationships/oleObject" Target="../embeddings/oleObject131.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5.xml"/><Relationship Id="rId1" Type="http://schemas.openxmlformats.org/officeDocument/2006/relationships/vmlDrawing" Target="../drawings/vmlDrawing133.vml"/><Relationship Id="rId5" Type="http://schemas.openxmlformats.org/officeDocument/2006/relationships/image" Target="../media/image1.emf"/><Relationship Id="rId4" Type="http://schemas.openxmlformats.org/officeDocument/2006/relationships/oleObject" Target="../embeddings/oleObject132.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6.xml"/><Relationship Id="rId1" Type="http://schemas.openxmlformats.org/officeDocument/2006/relationships/vmlDrawing" Target="../drawings/vmlDrawing134.vml"/><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7.xml"/><Relationship Id="rId1" Type="http://schemas.openxmlformats.org/officeDocument/2006/relationships/vmlDrawing" Target="../drawings/vmlDrawing135.vml"/><Relationship Id="rId5" Type="http://schemas.openxmlformats.org/officeDocument/2006/relationships/image" Target="../media/image1.emf"/><Relationship Id="rId4" Type="http://schemas.openxmlformats.org/officeDocument/2006/relationships/oleObject" Target="../embeddings/oleObject134.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8.xml"/><Relationship Id="rId1" Type="http://schemas.openxmlformats.org/officeDocument/2006/relationships/vmlDrawing" Target="../drawings/vmlDrawing136.vml"/><Relationship Id="rId5" Type="http://schemas.openxmlformats.org/officeDocument/2006/relationships/image" Target="../media/image1.emf"/><Relationship Id="rId4" Type="http://schemas.openxmlformats.org/officeDocument/2006/relationships/oleObject" Target="../embeddings/oleObject135.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39.xml"/><Relationship Id="rId1" Type="http://schemas.openxmlformats.org/officeDocument/2006/relationships/vmlDrawing" Target="../drawings/vmlDrawing137.vml"/><Relationship Id="rId5" Type="http://schemas.openxmlformats.org/officeDocument/2006/relationships/image" Target="../media/image1.emf"/><Relationship Id="rId4" Type="http://schemas.openxmlformats.org/officeDocument/2006/relationships/oleObject" Target="../embeddings/oleObject136.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0.xml"/><Relationship Id="rId1" Type="http://schemas.openxmlformats.org/officeDocument/2006/relationships/vmlDrawing" Target="../drawings/vmlDrawing138.vml"/><Relationship Id="rId5" Type="http://schemas.openxmlformats.org/officeDocument/2006/relationships/image" Target="../media/image1.emf"/><Relationship Id="rId4" Type="http://schemas.openxmlformats.org/officeDocument/2006/relationships/oleObject" Target="../embeddings/oleObject137.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41.xml"/><Relationship Id="rId1" Type="http://schemas.openxmlformats.org/officeDocument/2006/relationships/vmlDrawing" Target="../drawings/vmlDrawing139.vml"/><Relationship Id="rId5" Type="http://schemas.openxmlformats.org/officeDocument/2006/relationships/image" Target="../media/image1.emf"/><Relationship Id="rId4" Type="http://schemas.openxmlformats.org/officeDocument/2006/relationships/oleObject" Target="../embeddings/oleObject138.bin"/></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143.xml"/><Relationship Id="rId1" Type="http://schemas.openxmlformats.org/officeDocument/2006/relationships/vmlDrawing" Target="../drawings/vmlDrawing141.vml"/><Relationship Id="rId5" Type="http://schemas.openxmlformats.org/officeDocument/2006/relationships/image" Target="../media/image1.emf"/><Relationship Id="rId4" Type="http://schemas.openxmlformats.org/officeDocument/2006/relationships/oleObject" Target="../embeddings/oleObject140.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45.xml"/><Relationship Id="rId1" Type="http://schemas.openxmlformats.org/officeDocument/2006/relationships/vmlDrawing" Target="../drawings/vmlDrawing143.vml"/><Relationship Id="rId5" Type="http://schemas.openxmlformats.org/officeDocument/2006/relationships/image" Target="../media/image1.emf"/><Relationship Id="rId4" Type="http://schemas.openxmlformats.org/officeDocument/2006/relationships/oleObject" Target="../embeddings/oleObject142.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46.xml"/><Relationship Id="rId1" Type="http://schemas.openxmlformats.org/officeDocument/2006/relationships/vmlDrawing" Target="../drawings/vmlDrawing144.vml"/><Relationship Id="rId5" Type="http://schemas.openxmlformats.org/officeDocument/2006/relationships/image" Target="../media/image1.emf"/><Relationship Id="rId4" Type="http://schemas.openxmlformats.org/officeDocument/2006/relationships/oleObject" Target="../embeddings/oleObject143.bin"/></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47.xml"/><Relationship Id="rId1" Type="http://schemas.openxmlformats.org/officeDocument/2006/relationships/vmlDrawing" Target="../drawings/vmlDrawing145.vml"/><Relationship Id="rId5" Type="http://schemas.openxmlformats.org/officeDocument/2006/relationships/image" Target="../media/image1.emf"/><Relationship Id="rId4" Type="http://schemas.openxmlformats.org/officeDocument/2006/relationships/oleObject" Target="../embeddings/oleObject144.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48.xml"/><Relationship Id="rId1" Type="http://schemas.openxmlformats.org/officeDocument/2006/relationships/vmlDrawing" Target="../drawings/vmlDrawing146.vml"/><Relationship Id="rId5" Type="http://schemas.openxmlformats.org/officeDocument/2006/relationships/image" Target="../media/image1.emf"/><Relationship Id="rId4" Type="http://schemas.openxmlformats.org/officeDocument/2006/relationships/oleObject" Target="../embeddings/oleObject145.bin"/></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49.xml"/><Relationship Id="rId1" Type="http://schemas.openxmlformats.org/officeDocument/2006/relationships/vmlDrawing" Target="../drawings/vmlDrawing147.vml"/><Relationship Id="rId5" Type="http://schemas.openxmlformats.org/officeDocument/2006/relationships/image" Target="../media/image1.emf"/><Relationship Id="rId4" Type="http://schemas.openxmlformats.org/officeDocument/2006/relationships/oleObject" Target="../embeddings/oleObject146.bin"/></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0.xml"/><Relationship Id="rId1" Type="http://schemas.openxmlformats.org/officeDocument/2006/relationships/vmlDrawing" Target="../drawings/vmlDrawing148.vml"/><Relationship Id="rId5" Type="http://schemas.openxmlformats.org/officeDocument/2006/relationships/image" Target="../media/image1.emf"/><Relationship Id="rId4" Type="http://schemas.openxmlformats.org/officeDocument/2006/relationships/oleObject" Target="../embeddings/oleObject147.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1.xml"/><Relationship Id="rId1" Type="http://schemas.openxmlformats.org/officeDocument/2006/relationships/vmlDrawing" Target="../drawings/vmlDrawing149.vml"/><Relationship Id="rId5" Type="http://schemas.openxmlformats.org/officeDocument/2006/relationships/image" Target="../media/image1.emf"/><Relationship Id="rId4" Type="http://schemas.openxmlformats.org/officeDocument/2006/relationships/oleObject" Target="../embeddings/oleObject148.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2.xml"/><Relationship Id="rId1" Type="http://schemas.openxmlformats.org/officeDocument/2006/relationships/vmlDrawing" Target="../drawings/vmlDrawing150.vml"/><Relationship Id="rId5" Type="http://schemas.openxmlformats.org/officeDocument/2006/relationships/image" Target="../media/image1.emf"/><Relationship Id="rId4" Type="http://schemas.openxmlformats.org/officeDocument/2006/relationships/oleObject" Target="../embeddings/oleObject14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3.xml"/><Relationship Id="rId1" Type="http://schemas.openxmlformats.org/officeDocument/2006/relationships/vmlDrawing" Target="../drawings/vmlDrawing151.vml"/><Relationship Id="rId5" Type="http://schemas.openxmlformats.org/officeDocument/2006/relationships/image" Target="../media/image1.emf"/><Relationship Id="rId4" Type="http://schemas.openxmlformats.org/officeDocument/2006/relationships/oleObject" Target="../embeddings/oleObject150.bin"/></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4.xml"/><Relationship Id="rId1" Type="http://schemas.openxmlformats.org/officeDocument/2006/relationships/vmlDrawing" Target="../drawings/vmlDrawing152.vml"/><Relationship Id="rId5" Type="http://schemas.openxmlformats.org/officeDocument/2006/relationships/image" Target="../media/image1.emf"/><Relationship Id="rId4" Type="http://schemas.openxmlformats.org/officeDocument/2006/relationships/oleObject" Target="../embeddings/oleObject151.bin"/></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5.xml"/><Relationship Id="rId1" Type="http://schemas.openxmlformats.org/officeDocument/2006/relationships/vmlDrawing" Target="../drawings/vmlDrawing153.vml"/><Relationship Id="rId5" Type="http://schemas.openxmlformats.org/officeDocument/2006/relationships/image" Target="../media/image1.emf"/><Relationship Id="rId4" Type="http://schemas.openxmlformats.org/officeDocument/2006/relationships/oleObject" Target="../embeddings/oleObject152.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6.xml"/><Relationship Id="rId1" Type="http://schemas.openxmlformats.org/officeDocument/2006/relationships/vmlDrawing" Target="../drawings/vmlDrawing154.vml"/><Relationship Id="rId5" Type="http://schemas.openxmlformats.org/officeDocument/2006/relationships/image" Target="../media/image1.emf"/><Relationship Id="rId4" Type="http://schemas.openxmlformats.org/officeDocument/2006/relationships/oleObject" Target="../embeddings/oleObject153.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7.xml"/><Relationship Id="rId1" Type="http://schemas.openxmlformats.org/officeDocument/2006/relationships/vmlDrawing" Target="../drawings/vmlDrawing155.vml"/><Relationship Id="rId5" Type="http://schemas.openxmlformats.org/officeDocument/2006/relationships/image" Target="../media/image1.emf"/><Relationship Id="rId4" Type="http://schemas.openxmlformats.org/officeDocument/2006/relationships/oleObject" Target="../embeddings/oleObject154.bin"/></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158.xml"/><Relationship Id="rId1" Type="http://schemas.openxmlformats.org/officeDocument/2006/relationships/vmlDrawing" Target="../drawings/vmlDrawing156.vml"/><Relationship Id="rId5" Type="http://schemas.openxmlformats.org/officeDocument/2006/relationships/image" Target="../media/image1.emf"/><Relationship Id="rId4" Type="http://schemas.openxmlformats.org/officeDocument/2006/relationships/oleObject" Target="../embeddings/oleObject155.bin"/></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160.xml"/><Relationship Id="rId1" Type="http://schemas.openxmlformats.org/officeDocument/2006/relationships/vmlDrawing" Target="../drawings/vmlDrawing158.vml"/><Relationship Id="rId5" Type="http://schemas.openxmlformats.org/officeDocument/2006/relationships/image" Target="../media/image1.emf"/><Relationship Id="rId4" Type="http://schemas.openxmlformats.org/officeDocument/2006/relationships/oleObject" Target="../embeddings/oleObject157.bin"/></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2.xml"/><Relationship Id="rId1" Type="http://schemas.openxmlformats.org/officeDocument/2006/relationships/vmlDrawing" Target="../drawings/vmlDrawing160.vml"/><Relationship Id="rId5" Type="http://schemas.openxmlformats.org/officeDocument/2006/relationships/image" Target="../media/image1.emf"/><Relationship Id="rId4" Type="http://schemas.openxmlformats.org/officeDocument/2006/relationships/oleObject" Target="../embeddings/oleObject159.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3.xml"/><Relationship Id="rId1" Type="http://schemas.openxmlformats.org/officeDocument/2006/relationships/vmlDrawing" Target="../drawings/vmlDrawing161.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60.bin"/></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4.xml"/><Relationship Id="rId1" Type="http://schemas.openxmlformats.org/officeDocument/2006/relationships/vmlDrawing" Target="../drawings/vmlDrawing162.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61.bin"/></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5.xml"/><Relationship Id="rId1" Type="http://schemas.openxmlformats.org/officeDocument/2006/relationships/vmlDrawing" Target="../drawings/vmlDrawing163.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62.bin"/></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6.xml"/><Relationship Id="rId1" Type="http://schemas.openxmlformats.org/officeDocument/2006/relationships/vmlDrawing" Target="../drawings/vmlDrawing16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63.bin"/></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7.xml"/><Relationship Id="rId1" Type="http://schemas.openxmlformats.org/officeDocument/2006/relationships/vmlDrawing" Target="../drawings/vmlDrawing165.vml"/><Relationship Id="rId5" Type="http://schemas.openxmlformats.org/officeDocument/2006/relationships/image" Target="../media/image1.emf"/><Relationship Id="rId4" Type="http://schemas.openxmlformats.org/officeDocument/2006/relationships/oleObject" Target="../embeddings/oleObject164.bin"/></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8.xml"/><Relationship Id="rId1" Type="http://schemas.openxmlformats.org/officeDocument/2006/relationships/vmlDrawing" Target="../drawings/vmlDrawing166.vml"/><Relationship Id="rId5" Type="http://schemas.openxmlformats.org/officeDocument/2006/relationships/image" Target="../media/image1.emf"/><Relationship Id="rId4" Type="http://schemas.openxmlformats.org/officeDocument/2006/relationships/oleObject" Target="../embeddings/oleObject165.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69.xml"/><Relationship Id="rId1" Type="http://schemas.openxmlformats.org/officeDocument/2006/relationships/vmlDrawing" Target="../drawings/vmlDrawing167.vml"/><Relationship Id="rId5" Type="http://schemas.openxmlformats.org/officeDocument/2006/relationships/image" Target="../media/image1.emf"/><Relationship Id="rId4" Type="http://schemas.openxmlformats.org/officeDocument/2006/relationships/oleObject" Target="../embeddings/oleObject166.bin"/></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0.xml"/><Relationship Id="rId1" Type="http://schemas.openxmlformats.org/officeDocument/2006/relationships/vmlDrawing" Target="../drawings/vmlDrawing168.vml"/><Relationship Id="rId5" Type="http://schemas.openxmlformats.org/officeDocument/2006/relationships/image" Target="../media/image1.emf"/><Relationship Id="rId4" Type="http://schemas.openxmlformats.org/officeDocument/2006/relationships/oleObject" Target="../embeddings/oleObject167.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1.xml"/><Relationship Id="rId1" Type="http://schemas.openxmlformats.org/officeDocument/2006/relationships/vmlDrawing" Target="../drawings/vmlDrawing169.vml"/><Relationship Id="rId5" Type="http://schemas.openxmlformats.org/officeDocument/2006/relationships/image" Target="../media/image1.emf"/><Relationship Id="rId4" Type="http://schemas.openxmlformats.org/officeDocument/2006/relationships/oleObject" Target="../embeddings/oleObject168.bin"/></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2.xml"/><Relationship Id="rId1" Type="http://schemas.openxmlformats.org/officeDocument/2006/relationships/vmlDrawing" Target="../drawings/vmlDrawing170.vml"/><Relationship Id="rId5" Type="http://schemas.openxmlformats.org/officeDocument/2006/relationships/image" Target="../media/image1.emf"/><Relationship Id="rId4" Type="http://schemas.openxmlformats.org/officeDocument/2006/relationships/oleObject" Target="../embeddings/oleObject169.bin"/></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3.xml"/><Relationship Id="rId1" Type="http://schemas.openxmlformats.org/officeDocument/2006/relationships/vmlDrawing" Target="../drawings/vmlDrawing171.vml"/><Relationship Id="rId5" Type="http://schemas.openxmlformats.org/officeDocument/2006/relationships/image" Target="../media/image1.emf"/><Relationship Id="rId4" Type="http://schemas.openxmlformats.org/officeDocument/2006/relationships/oleObject" Target="../embeddings/oleObject170.bin"/></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4.xml"/><Relationship Id="rId1" Type="http://schemas.openxmlformats.org/officeDocument/2006/relationships/vmlDrawing" Target="../drawings/vmlDrawing172.vml"/><Relationship Id="rId5" Type="http://schemas.openxmlformats.org/officeDocument/2006/relationships/image" Target="../media/image1.emf"/><Relationship Id="rId4" Type="http://schemas.openxmlformats.org/officeDocument/2006/relationships/oleObject" Target="../embeddings/oleObject170.bin"/></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5.xml"/><Relationship Id="rId1" Type="http://schemas.openxmlformats.org/officeDocument/2006/relationships/vmlDrawing" Target="../drawings/vmlDrawing173.vml"/><Relationship Id="rId5" Type="http://schemas.openxmlformats.org/officeDocument/2006/relationships/image" Target="../media/image1.emf"/><Relationship Id="rId4" Type="http://schemas.openxmlformats.org/officeDocument/2006/relationships/oleObject" Target="../embeddings/oleObject171.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76.xml"/><Relationship Id="rId1" Type="http://schemas.openxmlformats.org/officeDocument/2006/relationships/vmlDrawing" Target="../drawings/vmlDrawing174.vml"/><Relationship Id="rId5" Type="http://schemas.openxmlformats.org/officeDocument/2006/relationships/image" Target="../media/image1.emf"/><Relationship Id="rId4" Type="http://schemas.openxmlformats.org/officeDocument/2006/relationships/oleObject" Target="../embeddings/oleObject172.bin"/></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78.xml"/><Relationship Id="rId1" Type="http://schemas.openxmlformats.org/officeDocument/2006/relationships/vmlDrawing" Target="../drawings/vmlDrawing17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74.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79.xml"/><Relationship Id="rId1" Type="http://schemas.openxmlformats.org/officeDocument/2006/relationships/vmlDrawing" Target="../drawings/vmlDrawing17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75.bin"/></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0.xml"/><Relationship Id="rId1" Type="http://schemas.openxmlformats.org/officeDocument/2006/relationships/vmlDrawing" Target="../drawings/vmlDrawing17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76.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1.xml"/><Relationship Id="rId1" Type="http://schemas.openxmlformats.org/officeDocument/2006/relationships/vmlDrawing" Target="../drawings/vmlDrawing17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77.bin"/></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2.xml"/><Relationship Id="rId1" Type="http://schemas.openxmlformats.org/officeDocument/2006/relationships/vmlDrawing" Target="../drawings/vmlDrawing180.vml"/><Relationship Id="rId5" Type="http://schemas.openxmlformats.org/officeDocument/2006/relationships/image" Target="../media/image1.emf"/><Relationship Id="rId4" Type="http://schemas.openxmlformats.org/officeDocument/2006/relationships/oleObject" Target="../embeddings/oleObject178.bin"/></Relationships>
</file>

<file path=ppt/slideLayouts/_rels/slideLayout24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3.xml"/><Relationship Id="rId1" Type="http://schemas.openxmlformats.org/officeDocument/2006/relationships/vmlDrawing" Target="../drawings/vmlDrawing181.vml"/><Relationship Id="rId5" Type="http://schemas.openxmlformats.org/officeDocument/2006/relationships/image" Target="../media/image1.emf"/><Relationship Id="rId4" Type="http://schemas.openxmlformats.org/officeDocument/2006/relationships/oleObject" Target="../embeddings/oleObject179.bin"/></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4.xml"/><Relationship Id="rId1" Type="http://schemas.openxmlformats.org/officeDocument/2006/relationships/vmlDrawing" Target="../drawings/vmlDrawing182.vml"/><Relationship Id="rId5" Type="http://schemas.openxmlformats.org/officeDocument/2006/relationships/image" Target="../media/image1.emf"/><Relationship Id="rId4" Type="http://schemas.openxmlformats.org/officeDocument/2006/relationships/oleObject" Target="../embeddings/oleObject180.bin"/></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5.xml"/><Relationship Id="rId1" Type="http://schemas.openxmlformats.org/officeDocument/2006/relationships/vmlDrawing" Target="../drawings/vmlDrawing183.vml"/><Relationship Id="rId5" Type="http://schemas.openxmlformats.org/officeDocument/2006/relationships/image" Target="../media/image1.emf"/><Relationship Id="rId4" Type="http://schemas.openxmlformats.org/officeDocument/2006/relationships/oleObject" Target="../embeddings/oleObject181.bin"/></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6.xml"/><Relationship Id="rId1" Type="http://schemas.openxmlformats.org/officeDocument/2006/relationships/vmlDrawing" Target="../drawings/vmlDrawing184.vml"/><Relationship Id="rId5" Type="http://schemas.openxmlformats.org/officeDocument/2006/relationships/image" Target="../media/image1.emf"/><Relationship Id="rId4" Type="http://schemas.openxmlformats.org/officeDocument/2006/relationships/oleObject" Target="../embeddings/oleObject182.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7.xml"/><Relationship Id="rId1" Type="http://schemas.openxmlformats.org/officeDocument/2006/relationships/vmlDrawing" Target="../drawings/vmlDrawing185.vml"/><Relationship Id="rId5" Type="http://schemas.openxmlformats.org/officeDocument/2006/relationships/image" Target="../media/image1.emf"/><Relationship Id="rId4" Type="http://schemas.openxmlformats.org/officeDocument/2006/relationships/oleObject" Target="../embeddings/oleObject183.bin"/></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8.xml"/><Relationship Id="rId1" Type="http://schemas.openxmlformats.org/officeDocument/2006/relationships/vmlDrawing" Target="../drawings/vmlDrawing186.vml"/><Relationship Id="rId5" Type="http://schemas.openxmlformats.org/officeDocument/2006/relationships/image" Target="../media/image1.emf"/><Relationship Id="rId4" Type="http://schemas.openxmlformats.org/officeDocument/2006/relationships/oleObject" Target="../embeddings/oleObject184.bin"/></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89.xml"/><Relationship Id="rId1" Type="http://schemas.openxmlformats.org/officeDocument/2006/relationships/vmlDrawing" Target="../drawings/vmlDrawing187.vml"/><Relationship Id="rId5" Type="http://schemas.openxmlformats.org/officeDocument/2006/relationships/image" Target="../media/image1.emf"/><Relationship Id="rId4" Type="http://schemas.openxmlformats.org/officeDocument/2006/relationships/oleObject" Target="../embeddings/oleObject185.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90.xml"/><Relationship Id="rId1" Type="http://schemas.openxmlformats.org/officeDocument/2006/relationships/vmlDrawing" Target="../drawings/vmlDrawing188.vml"/><Relationship Id="rId5" Type="http://schemas.openxmlformats.org/officeDocument/2006/relationships/image" Target="../media/image1.emf"/><Relationship Id="rId4" Type="http://schemas.openxmlformats.org/officeDocument/2006/relationships/oleObject" Target="../embeddings/oleObject186.bin"/></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91.xml"/><Relationship Id="rId1" Type="http://schemas.openxmlformats.org/officeDocument/2006/relationships/vmlDrawing" Target="../drawings/vmlDrawing189.vml"/><Relationship Id="rId5" Type="http://schemas.openxmlformats.org/officeDocument/2006/relationships/image" Target="../media/image1.emf"/><Relationship Id="rId4" Type="http://schemas.openxmlformats.org/officeDocument/2006/relationships/oleObject" Target="../embeddings/oleObject187.bin"/></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92.xml"/><Relationship Id="rId1" Type="http://schemas.openxmlformats.org/officeDocument/2006/relationships/vmlDrawing" Target="../drawings/vmlDrawing190.vml"/><Relationship Id="rId6" Type="http://schemas.openxmlformats.org/officeDocument/2006/relationships/image" Target="../media/image4.emf"/><Relationship Id="rId5" Type="http://schemas.openxmlformats.org/officeDocument/2006/relationships/image" Target="../media/image1.emf"/><Relationship Id="rId4" Type="http://schemas.openxmlformats.org/officeDocument/2006/relationships/oleObject" Target="../embeddings/oleObject188.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21.xml"/><Relationship Id="rId7" Type="http://schemas.openxmlformats.org/officeDocument/2006/relationships/image" Target="../media/image2.png"/><Relationship Id="rId2" Type="http://schemas.openxmlformats.org/officeDocument/2006/relationships/tags" Target="../tags/tag193.xml"/><Relationship Id="rId1" Type="http://schemas.openxmlformats.org/officeDocument/2006/relationships/vmlDrawing" Target="../drawings/vmlDrawing19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9.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94.xml"/><Relationship Id="rId1" Type="http://schemas.openxmlformats.org/officeDocument/2006/relationships/vmlDrawing" Target="../drawings/vmlDrawing192.vml"/><Relationship Id="rId5" Type="http://schemas.openxmlformats.org/officeDocument/2006/relationships/image" Target="../media/image1.emf"/><Relationship Id="rId4" Type="http://schemas.openxmlformats.org/officeDocument/2006/relationships/oleObject" Target="../embeddings/oleObject190.bin"/></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95.xml"/><Relationship Id="rId1" Type="http://schemas.openxmlformats.org/officeDocument/2006/relationships/vmlDrawing" Target="../drawings/vmlDrawing193.vml"/><Relationship Id="rId5" Type="http://schemas.openxmlformats.org/officeDocument/2006/relationships/image" Target="../media/image1.emf"/><Relationship Id="rId4" Type="http://schemas.openxmlformats.org/officeDocument/2006/relationships/oleObject" Target="../embeddings/oleObject191.bin"/></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97.xml"/><Relationship Id="rId1" Type="http://schemas.openxmlformats.org/officeDocument/2006/relationships/vmlDrawing" Target="../drawings/vmlDrawing195.vml"/><Relationship Id="rId5" Type="http://schemas.openxmlformats.org/officeDocument/2006/relationships/image" Target="../media/image1.emf"/><Relationship Id="rId4" Type="http://schemas.openxmlformats.org/officeDocument/2006/relationships/oleObject" Target="../embeddings/oleObject193.bin"/></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98.xml"/><Relationship Id="rId1" Type="http://schemas.openxmlformats.org/officeDocument/2006/relationships/vmlDrawing" Target="../drawings/vmlDrawing196.vml"/><Relationship Id="rId5" Type="http://schemas.openxmlformats.org/officeDocument/2006/relationships/image" Target="../media/image1.emf"/><Relationship Id="rId4" Type="http://schemas.openxmlformats.org/officeDocument/2006/relationships/oleObject" Target="../embeddings/oleObject194.bin"/></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99.xml"/><Relationship Id="rId1" Type="http://schemas.openxmlformats.org/officeDocument/2006/relationships/vmlDrawing" Target="../drawings/vmlDrawing197.vml"/><Relationship Id="rId5" Type="http://schemas.openxmlformats.org/officeDocument/2006/relationships/image" Target="../media/image1.emf"/><Relationship Id="rId4" Type="http://schemas.openxmlformats.org/officeDocument/2006/relationships/oleObject" Target="../embeddings/oleObject195.bin"/></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0.xml"/><Relationship Id="rId1" Type="http://schemas.openxmlformats.org/officeDocument/2006/relationships/vmlDrawing" Target="../drawings/vmlDrawing198.vml"/><Relationship Id="rId5" Type="http://schemas.openxmlformats.org/officeDocument/2006/relationships/image" Target="../media/image1.emf"/><Relationship Id="rId4" Type="http://schemas.openxmlformats.org/officeDocument/2006/relationships/oleObject" Target="../embeddings/oleObject196.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1.xml"/><Relationship Id="rId1" Type="http://schemas.openxmlformats.org/officeDocument/2006/relationships/vmlDrawing" Target="../drawings/vmlDrawing199.vml"/><Relationship Id="rId5" Type="http://schemas.openxmlformats.org/officeDocument/2006/relationships/image" Target="../media/image1.emf"/><Relationship Id="rId4" Type="http://schemas.openxmlformats.org/officeDocument/2006/relationships/oleObject" Target="../embeddings/oleObject197.bin"/></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2.xml"/><Relationship Id="rId1" Type="http://schemas.openxmlformats.org/officeDocument/2006/relationships/vmlDrawing" Target="../drawings/vmlDrawing200.vml"/><Relationship Id="rId5" Type="http://schemas.openxmlformats.org/officeDocument/2006/relationships/image" Target="../media/image1.emf"/><Relationship Id="rId4" Type="http://schemas.openxmlformats.org/officeDocument/2006/relationships/oleObject" Target="../embeddings/oleObject198.bin"/></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3.xml"/><Relationship Id="rId1" Type="http://schemas.openxmlformats.org/officeDocument/2006/relationships/vmlDrawing" Target="../drawings/vmlDrawing201.vml"/><Relationship Id="rId5" Type="http://schemas.openxmlformats.org/officeDocument/2006/relationships/image" Target="../media/image1.emf"/><Relationship Id="rId4" Type="http://schemas.openxmlformats.org/officeDocument/2006/relationships/oleObject" Target="../embeddings/oleObject199.bin"/></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4.xml"/><Relationship Id="rId1" Type="http://schemas.openxmlformats.org/officeDocument/2006/relationships/vmlDrawing" Target="../drawings/vmlDrawing202.vml"/><Relationship Id="rId5" Type="http://schemas.openxmlformats.org/officeDocument/2006/relationships/image" Target="../media/image1.emf"/><Relationship Id="rId4" Type="http://schemas.openxmlformats.org/officeDocument/2006/relationships/oleObject" Target="../embeddings/oleObject200.bin"/></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5.xml"/><Relationship Id="rId1" Type="http://schemas.openxmlformats.org/officeDocument/2006/relationships/vmlDrawing" Target="../drawings/vmlDrawing203.vml"/><Relationship Id="rId5" Type="http://schemas.openxmlformats.org/officeDocument/2006/relationships/image" Target="../media/image1.emf"/><Relationship Id="rId4" Type="http://schemas.openxmlformats.org/officeDocument/2006/relationships/oleObject" Target="../embeddings/oleObject201.bin"/></Relationships>
</file>

<file path=ppt/slideLayouts/_rels/slideLayout275.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6.xml"/><Relationship Id="rId1" Type="http://schemas.openxmlformats.org/officeDocument/2006/relationships/vmlDrawing" Target="../drawings/vmlDrawing204.vml"/><Relationship Id="rId5" Type="http://schemas.openxmlformats.org/officeDocument/2006/relationships/image" Target="../media/image1.emf"/><Relationship Id="rId4" Type="http://schemas.openxmlformats.org/officeDocument/2006/relationships/oleObject" Target="../embeddings/oleObject202.bin"/></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7.xml"/><Relationship Id="rId1" Type="http://schemas.openxmlformats.org/officeDocument/2006/relationships/vmlDrawing" Target="../drawings/vmlDrawing205.vml"/><Relationship Id="rId5" Type="http://schemas.openxmlformats.org/officeDocument/2006/relationships/image" Target="../media/image1.emf"/><Relationship Id="rId4" Type="http://schemas.openxmlformats.org/officeDocument/2006/relationships/oleObject" Target="../embeddings/oleObject203.bin"/></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8.xml"/><Relationship Id="rId1" Type="http://schemas.openxmlformats.org/officeDocument/2006/relationships/vmlDrawing" Target="../drawings/vmlDrawing206.vml"/><Relationship Id="rId5" Type="http://schemas.openxmlformats.org/officeDocument/2006/relationships/image" Target="../media/image1.emf"/><Relationship Id="rId4" Type="http://schemas.openxmlformats.org/officeDocument/2006/relationships/oleObject" Target="../embeddings/oleObject204.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09.xml"/><Relationship Id="rId1" Type="http://schemas.openxmlformats.org/officeDocument/2006/relationships/vmlDrawing" Target="../drawings/vmlDrawing207.vml"/><Relationship Id="rId5" Type="http://schemas.openxmlformats.org/officeDocument/2006/relationships/image" Target="../media/image1.emf"/><Relationship Id="rId4" Type="http://schemas.openxmlformats.org/officeDocument/2006/relationships/oleObject" Target="../embeddings/oleObject205.bin"/></Relationships>
</file>

<file path=ppt/slideLayouts/_rels/slideLayout27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210.xml"/><Relationship Id="rId1" Type="http://schemas.openxmlformats.org/officeDocument/2006/relationships/vmlDrawing" Target="../drawings/vmlDrawing208.vml"/><Relationship Id="rId5" Type="http://schemas.openxmlformats.org/officeDocument/2006/relationships/image" Target="../media/image1.emf"/><Relationship Id="rId4" Type="http://schemas.openxmlformats.org/officeDocument/2006/relationships/oleObject" Target="../embeddings/oleObject20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12.xml"/><Relationship Id="rId1" Type="http://schemas.openxmlformats.org/officeDocument/2006/relationships/vmlDrawing" Target="../drawings/vmlDrawing210.vml"/><Relationship Id="rId5" Type="http://schemas.openxmlformats.org/officeDocument/2006/relationships/image" Target="../media/image1.emf"/><Relationship Id="rId4" Type="http://schemas.openxmlformats.org/officeDocument/2006/relationships/oleObject" Target="../embeddings/oleObject208.bin"/></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13.xml"/><Relationship Id="rId1" Type="http://schemas.openxmlformats.org/officeDocument/2006/relationships/vmlDrawing" Target="../drawings/vmlDrawing211.vml"/><Relationship Id="rId5" Type="http://schemas.openxmlformats.org/officeDocument/2006/relationships/image" Target="../media/image1.emf"/><Relationship Id="rId4" Type="http://schemas.openxmlformats.org/officeDocument/2006/relationships/oleObject" Target="../embeddings/oleObject209.bin"/></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14.xml"/><Relationship Id="rId1" Type="http://schemas.openxmlformats.org/officeDocument/2006/relationships/vmlDrawing" Target="../drawings/vmlDrawing212.vml"/><Relationship Id="rId5" Type="http://schemas.openxmlformats.org/officeDocument/2006/relationships/image" Target="../media/image1.emf"/><Relationship Id="rId4" Type="http://schemas.openxmlformats.org/officeDocument/2006/relationships/oleObject" Target="../embeddings/oleObject210.bin"/></Relationships>
</file>

<file path=ppt/slideLayouts/_rels/slideLayout29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15.xml"/><Relationship Id="rId1" Type="http://schemas.openxmlformats.org/officeDocument/2006/relationships/vmlDrawing" Target="../drawings/vmlDrawing213.vml"/><Relationship Id="rId5" Type="http://schemas.openxmlformats.org/officeDocument/2006/relationships/image" Target="../media/image1.emf"/><Relationship Id="rId4" Type="http://schemas.openxmlformats.org/officeDocument/2006/relationships/oleObject" Target="../embeddings/oleObject211.bin"/></Relationships>
</file>

<file path=ppt/slideLayouts/_rels/slideLayout29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16.xml"/><Relationship Id="rId1" Type="http://schemas.openxmlformats.org/officeDocument/2006/relationships/vmlDrawing" Target="../drawings/vmlDrawing214.vml"/><Relationship Id="rId5" Type="http://schemas.openxmlformats.org/officeDocument/2006/relationships/image" Target="../media/image1.emf"/><Relationship Id="rId4" Type="http://schemas.openxmlformats.org/officeDocument/2006/relationships/oleObject" Target="../embeddings/oleObject212.bin"/></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17.xml"/><Relationship Id="rId1" Type="http://schemas.openxmlformats.org/officeDocument/2006/relationships/vmlDrawing" Target="../drawings/vmlDrawing215.vml"/><Relationship Id="rId5" Type="http://schemas.openxmlformats.org/officeDocument/2006/relationships/image" Target="../media/image1.emf"/><Relationship Id="rId4" Type="http://schemas.openxmlformats.org/officeDocument/2006/relationships/oleObject" Target="../embeddings/oleObject21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18.xml"/><Relationship Id="rId1" Type="http://schemas.openxmlformats.org/officeDocument/2006/relationships/vmlDrawing" Target="../drawings/vmlDrawing216.vml"/><Relationship Id="rId5" Type="http://schemas.openxmlformats.org/officeDocument/2006/relationships/image" Target="../media/image1.emf"/><Relationship Id="rId4" Type="http://schemas.openxmlformats.org/officeDocument/2006/relationships/oleObject" Target="../embeddings/oleObject214.bin"/></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19.xml"/><Relationship Id="rId1" Type="http://schemas.openxmlformats.org/officeDocument/2006/relationships/vmlDrawing" Target="../drawings/vmlDrawing217.vml"/><Relationship Id="rId5" Type="http://schemas.openxmlformats.org/officeDocument/2006/relationships/image" Target="../media/image1.emf"/><Relationship Id="rId4" Type="http://schemas.openxmlformats.org/officeDocument/2006/relationships/oleObject" Target="../embeddings/oleObject215.bin"/></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20.xml"/><Relationship Id="rId1" Type="http://schemas.openxmlformats.org/officeDocument/2006/relationships/vmlDrawing" Target="../drawings/vmlDrawing218.vml"/><Relationship Id="rId5" Type="http://schemas.openxmlformats.org/officeDocument/2006/relationships/image" Target="../media/image1.emf"/><Relationship Id="rId4" Type="http://schemas.openxmlformats.org/officeDocument/2006/relationships/oleObject" Target="../embeddings/oleObject216.bin"/></Relationships>
</file>

<file path=ppt/slideLayouts/_rels/slideLayout29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21.xml"/><Relationship Id="rId1" Type="http://schemas.openxmlformats.org/officeDocument/2006/relationships/vmlDrawing" Target="../drawings/vmlDrawing219.vml"/><Relationship Id="rId5" Type="http://schemas.openxmlformats.org/officeDocument/2006/relationships/image" Target="../media/image1.emf"/><Relationship Id="rId4" Type="http://schemas.openxmlformats.org/officeDocument/2006/relationships/oleObject" Target="../embeddings/oleObject217.bin"/></Relationships>
</file>

<file path=ppt/slideLayouts/_rels/slideLayout298.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22.xml"/><Relationship Id="rId1" Type="http://schemas.openxmlformats.org/officeDocument/2006/relationships/vmlDrawing" Target="../drawings/vmlDrawing220.vml"/><Relationship Id="rId5" Type="http://schemas.openxmlformats.org/officeDocument/2006/relationships/image" Target="../media/image1.emf"/><Relationship Id="rId4" Type="http://schemas.openxmlformats.org/officeDocument/2006/relationships/oleObject" Target="../embeddings/oleObject218.bin"/></Relationships>
</file>

<file path=ppt/slideLayouts/_rels/slideLayout299.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23.xml"/><Relationship Id="rId1" Type="http://schemas.openxmlformats.org/officeDocument/2006/relationships/vmlDrawing" Target="../drawings/vmlDrawing221.vml"/><Relationship Id="rId5" Type="http://schemas.openxmlformats.org/officeDocument/2006/relationships/image" Target="../media/image1.emf"/><Relationship Id="rId4" Type="http://schemas.openxmlformats.org/officeDocument/2006/relationships/oleObject" Target="../embeddings/oleObject219.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24.xml"/><Relationship Id="rId1" Type="http://schemas.openxmlformats.org/officeDocument/2006/relationships/vmlDrawing" Target="../drawings/vmlDrawing222.vml"/><Relationship Id="rId5" Type="http://schemas.openxmlformats.org/officeDocument/2006/relationships/image" Target="../media/image1.emf"/><Relationship Id="rId4" Type="http://schemas.openxmlformats.org/officeDocument/2006/relationships/oleObject" Target="../embeddings/oleObject220.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225.xml"/><Relationship Id="rId1" Type="http://schemas.openxmlformats.org/officeDocument/2006/relationships/vmlDrawing" Target="../drawings/vmlDrawing223.vml"/><Relationship Id="rId5" Type="http://schemas.openxmlformats.org/officeDocument/2006/relationships/image" Target="../media/image1.emf"/><Relationship Id="rId4" Type="http://schemas.openxmlformats.org/officeDocument/2006/relationships/oleObject" Target="../embeddings/oleObject221.bin"/></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6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4.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6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885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090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47675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25"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405870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94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406784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397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271022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4997"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1" name="Picture 10"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24095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602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66658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48868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704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281581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806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146837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909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3" cy="4300537"/>
          </a:xfrm>
          <a:ln w="6350" cmpd="sng">
            <a:noFill/>
            <a:prstDash val="lgDash"/>
          </a:ln>
        </p:spPr>
        <p:txBody>
          <a:bodyPr anchor="ctr" anchorCtr="1"/>
          <a:lstStyle>
            <a:lvl1pPr algn="ctr">
              <a:lnSpc>
                <a:spcPts val="6600"/>
              </a:lnSpc>
              <a:buNone/>
              <a:defRPr sz="6600" b="0" cap="all" baseline="0">
                <a:solidFill>
                  <a:srgbClr val="FFFFFF"/>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367660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011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101801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1287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2_One Content">
    <p:spTree>
      <p:nvGrpSpPr>
        <p:cNvPr id="1" name=""/>
        <p:cNvGrpSpPr/>
        <p:nvPr/>
      </p:nvGrpSpPr>
      <p:grpSpPr>
        <a:xfrm>
          <a:off x="0" y="0"/>
          <a:ext cx="0" cy="0"/>
          <a:chOff x="0" y="0"/>
          <a:chExt cx="0" cy="0"/>
        </a:xfrm>
      </p:grpSpPr>
      <p:graphicFrame>
        <p:nvGraphicFramePr>
          <p:cNvPr id="11" name="Object 7" hidden="1"/>
          <p:cNvGraphicFramePr>
            <a:graphicFrameLocks noChangeAspect="1"/>
          </p:cNvGraphicFramePr>
          <p:nvPr>
            <p:custDataLst>
              <p:tags r:id="rId2"/>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91144" name="think-cell Slide" r:id="rId5" imgW="38100" imgH="38100" progId="">
                  <p:embed/>
                </p:oleObj>
              </mc:Choice>
              <mc:Fallback>
                <p:oleObj name="think-cell Slide" r:id="rId5" imgW="38100" imgH="38100" progId="">
                  <p:embed/>
                  <p:pic>
                    <p:nvPicPr>
                      <p:cNvPr id="11"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 y="1589"/>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12" name="Straight Connector 11"/>
          <p:cNvCxnSpPr/>
          <p:nvPr/>
        </p:nvCxnSpPr>
        <p:spPr bwMode="gray">
          <a:xfrm>
            <a:off x="1" y="6791325"/>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graphicFrame>
        <p:nvGraphicFramePr>
          <p:cNvPr id="14" name="Object 8" hidden="1"/>
          <p:cNvGraphicFramePr>
            <a:graphicFrameLocks noChangeAspect="1"/>
          </p:cNvGraphicFramePr>
          <p:nvPr>
            <p:custDataLst>
              <p:tags r:id="rId3"/>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spid="_x0000_s91145" name="think-cell Slide" r:id="rId7" imgW="38100" imgH="38100" progId="">
                  <p:embed/>
                </p:oleObj>
              </mc:Choice>
              <mc:Fallback>
                <p:oleObj name="think-cell Slide" r:id="rId7" imgW="38100" imgH="38100" progId="">
                  <p:embed/>
                  <p:pic>
                    <p:nvPicPr>
                      <p:cNvPr id="14" name="Objec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9" y="1589"/>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bwMode="gray"/>
        <p:txBody>
          <a:bodyPr/>
          <a:lstStyle/>
          <a:p>
            <a:r>
              <a:rPr lang="en-GB"/>
              <a:t>Click to edit Master title style</a:t>
            </a:r>
            <a:endParaRPr lang="en-US" dirty="0"/>
          </a:p>
        </p:txBody>
      </p:sp>
      <p:sp>
        <p:nvSpPr>
          <p:cNvPr id="9" name="Text Placeholder 13"/>
          <p:cNvSpPr>
            <a:spLocks noGrp="1"/>
          </p:cNvSpPr>
          <p:nvPr>
            <p:ph type="body" sz="quarter" idx="14"/>
          </p:nvPr>
        </p:nvSpPr>
        <p:spPr bwMode="gray">
          <a:xfrm>
            <a:off x="367441" y="806395"/>
            <a:ext cx="12423740" cy="436608"/>
          </a:xfrm>
        </p:spPr>
        <p:txBody>
          <a:bodyPr/>
          <a:lstStyle>
            <a:lvl1pPr>
              <a:lnSpc>
                <a:spcPts val="1500"/>
              </a:lnSpc>
              <a:buNone/>
              <a:defRPr sz="1400" b="1" baseline="0">
                <a:solidFill>
                  <a:schemeClr val="accent6"/>
                </a:solidFill>
              </a:defRPr>
            </a:lvl1pPr>
          </a:lstStyle>
          <a:p>
            <a:pPr lvl="0"/>
            <a:r>
              <a:rPr lang="en-GB"/>
              <a:t>Click to edit Master text styles</a:t>
            </a:r>
          </a:p>
        </p:txBody>
      </p:sp>
      <p:sp>
        <p:nvSpPr>
          <p:cNvPr id="10" name="Text Placeholder 13"/>
          <p:cNvSpPr>
            <a:spLocks noGrp="1"/>
          </p:cNvSpPr>
          <p:nvPr>
            <p:ph type="body" sz="quarter" idx="15" hasCustomPrompt="1"/>
          </p:nvPr>
        </p:nvSpPr>
        <p:spPr bwMode="gray">
          <a:xfrm>
            <a:off x="7079328" y="7048425"/>
            <a:ext cx="5977218" cy="308472"/>
          </a:xfrm>
          <a:ln>
            <a:noFill/>
          </a:ln>
        </p:spPr>
        <p:txBody>
          <a:bodyPr anchor="b"/>
          <a:lstStyle>
            <a:lvl1pPr algn="r">
              <a:lnSpc>
                <a:spcPts val="842"/>
              </a:lnSpc>
              <a:buNone/>
              <a:defRPr sz="800" b="0" baseline="0">
                <a:ln>
                  <a:noFill/>
                </a:ln>
                <a:solidFill>
                  <a:srgbClr val="000000"/>
                </a:solidFill>
              </a:defRPr>
            </a:lvl1pPr>
          </a:lstStyle>
          <a:p>
            <a:pPr lvl="0"/>
            <a:r>
              <a:rPr lang="en-GB" dirty="0"/>
              <a:t>Source: Arial 8pt</a:t>
            </a:r>
          </a:p>
        </p:txBody>
      </p:sp>
      <p:sp>
        <p:nvSpPr>
          <p:cNvPr id="7" name="Text Placeholder 13"/>
          <p:cNvSpPr>
            <a:spLocks noGrp="1"/>
          </p:cNvSpPr>
          <p:nvPr>
            <p:ph type="body" sz="quarter" idx="16"/>
          </p:nvPr>
        </p:nvSpPr>
        <p:spPr bwMode="gray">
          <a:xfrm>
            <a:off x="371671" y="1371821"/>
            <a:ext cx="8259575" cy="214058"/>
          </a:xfrm>
        </p:spPr>
        <p:txBody>
          <a:bodyPr/>
          <a:lstStyle>
            <a:lvl1pPr>
              <a:lnSpc>
                <a:spcPts val="1500"/>
              </a:lnSpc>
              <a:buNone/>
              <a:defRPr sz="1400" b="1" baseline="0">
                <a:solidFill>
                  <a:schemeClr val="bg1"/>
                </a:solidFill>
              </a:defRPr>
            </a:lvl1pPr>
          </a:lstStyle>
          <a:p>
            <a:pPr lvl="0"/>
            <a:r>
              <a:rPr lang="en-GB"/>
              <a:t>Click to edit Master text styles</a:t>
            </a:r>
          </a:p>
        </p:txBody>
      </p:sp>
      <p:sp>
        <p:nvSpPr>
          <p:cNvPr id="8" name="Text Placeholder 13"/>
          <p:cNvSpPr>
            <a:spLocks noGrp="1"/>
          </p:cNvSpPr>
          <p:nvPr>
            <p:ph type="body" sz="quarter" idx="17"/>
          </p:nvPr>
        </p:nvSpPr>
        <p:spPr bwMode="gray">
          <a:xfrm>
            <a:off x="371671" y="1576698"/>
            <a:ext cx="8259575" cy="248708"/>
          </a:xfrm>
        </p:spPr>
        <p:txBody>
          <a:bodyPr/>
          <a:lstStyle>
            <a:lvl1pPr>
              <a:lnSpc>
                <a:spcPts val="1500"/>
              </a:lnSpc>
              <a:buNone/>
              <a:defRPr sz="1400" b="1" baseline="0">
                <a:solidFill>
                  <a:schemeClr val="accent6"/>
                </a:solidFill>
              </a:defRPr>
            </a:lvl1pPr>
          </a:lstStyle>
          <a:p>
            <a:pPr lvl="0"/>
            <a:r>
              <a:rPr lang="en-GB"/>
              <a:t>Click to edit Master text styles</a:t>
            </a:r>
          </a:p>
        </p:txBody>
      </p:sp>
      <p:sp>
        <p:nvSpPr>
          <p:cNvPr id="3" name="Content Placeholder 2"/>
          <p:cNvSpPr>
            <a:spLocks noGrp="1"/>
          </p:cNvSpPr>
          <p:nvPr>
            <p:ph idx="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5" name="Picture 14" descr="DCM LEFT LOGO ALL-05.eps"/>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3272365145"/>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216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7818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318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13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34720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421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802393"/>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dirty="0"/>
              <a:t>COVER OR SECTION TITLE</a:t>
            </a:r>
          </a:p>
        </p:txBody>
      </p:sp>
    </p:spTree>
    <p:extLst>
      <p:ext uri="{BB962C8B-B14F-4D97-AF65-F5344CB8AC3E}">
        <p14:creationId xmlns:p14="http://schemas.microsoft.com/office/powerpoint/2010/main" val="43931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1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626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05548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72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87603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3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9" name="Picture 1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6718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3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82213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03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7145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13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912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240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59534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34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86212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44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67523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54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2702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341"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5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26552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64899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87987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6867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67720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56382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75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58132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5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84808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1473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5674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36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50650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993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05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7676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16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479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1062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310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264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489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36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0601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469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398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5717"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6270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38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674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9946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776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0618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878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0897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81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5983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83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3694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86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2142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88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6134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90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0305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36505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75456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13"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959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3370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333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7299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9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08995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80471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69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6571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0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4263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00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8605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8666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43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02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077"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9751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1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5395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6473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149"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5763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5173"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0461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619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5473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722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5864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824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500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926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0809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029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3662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131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8360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234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898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83413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303448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83054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6650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0567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0488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438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703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46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64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28183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746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4436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3540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33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848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9391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495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2950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05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659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1557"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646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258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3556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360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8145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7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48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462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164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565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4036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667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6402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770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62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872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171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5974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061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5209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30687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3939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1468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23319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2034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179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63907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384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70000" y="1395414"/>
            <a:ext cx="12912600" cy="5682280"/>
          </a:xfrm>
          <a:prstGeom prst="rect">
            <a:avLst/>
          </a:prstGeom>
          <a:solidFill>
            <a:schemeClr val="accent5">
              <a:lumMod val="60000"/>
              <a:lumOff val="40000"/>
            </a:schemeClr>
          </a:solidFill>
        </p:spPr>
        <p:txBody>
          <a:bodyPr tIns="720000"/>
          <a:lstStyle>
            <a:lvl1pPr marL="0" indent="0"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4" name="Text Placeholder 3"/>
          <p:cNvSpPr>
            <a:spLocks noGrp="1"/>
          </p:cNvSpPr>
          <p:nvPr>
            <p:ph type="body" sz="quarter" idx="10" hasCustomPrompt="1"/>
          </p:nvPr>
        </p:nvSpPr>
        <p:spPr bwMode="gray">
          <a:xfrm>
            <a:off x="2525005" y="2683267"/>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1348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48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008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589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0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69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2934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79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15847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89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16860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6998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12459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0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10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97996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20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57962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306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02042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40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9100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51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1860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61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296593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47060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16813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385629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60361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6966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57508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71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244263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781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930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47899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2620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2894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02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49272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12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90396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22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60222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5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33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0227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43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55021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53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83607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63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30235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73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13130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842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92187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894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3342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04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87620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9579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244012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5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59446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1740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14617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149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26590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25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386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77704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46111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81532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35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a:prstGeom prst="rect">
            <a:avLst/>
          </a:prstGeo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700" b="0" baseline="0">
                <a:solidFill>
                  <a:srgbClr val="000000"/>
                </a:solidFill>
              </a:defRPr>
            </a:lvl1pPr>
          </a:lstStyle>
          <a:p>
            <a:pPr lvl="0"/>
            <a:r>
              <a:rPr lang="en-GB" dirty="0"/>
              <a:t>Source: Arial 7pt</a:t>
            </a:r>
          </a:p>
        </p:txBody>
      </p:sp>
      <p:sp>
        <p:nvSpPr>
          <p:cNvPr id="7" name="Text Placeholder 13"/>
          <p:cNvSpPr>
            <a:spLocks noGrp="1"/>
          </p:cNvSpPr>
          <p:nvPr>
            <p:ph type="body" sz="quarter" idx="16" hasCustomPrompt="1"/>
          </p:nvPr>
        </p:nvSpPr>
        <p:spPr bwMode="gray">
          <a:xfrm>
            <a:off x="371671" y="1371821"/>
            <a:ext cx="8259575" cy="214058"/>
          </a:xfrm>
          <a:prstGeom prst="rect">
            <a:avLst/>
          </a:prstGeo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a:prstGeom prst="rect">
            <a:avLst/>
          </a:prstGeo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69803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45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457775"/>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4" name="Straight Connector 3"/>
          <p:cNvCxnSpPr/>
          <p:nvPr userDrawn="1"/>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pic>
        <p:nvPicPr>
          <p:cNvPr id="5" name="Picture 4" descr="DCM LEFT LOGO ALL-05.eps"/>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
        <p:nvSpPr>
          <p:cNvPr id="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71180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1718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558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26861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66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11482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76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6906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9968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75813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07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9167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1906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986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1733"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6767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27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84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37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3286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4805"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8760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5829"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82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685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1842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787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158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890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06832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0992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1333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094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7186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197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6740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299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4424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0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113182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93776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07727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750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4048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6561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50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5659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60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5702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5010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210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7093"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78633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81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9903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191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2061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0165"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408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1189"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4364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221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7948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323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7498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426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85114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528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38447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630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54428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0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6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733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8221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2835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70577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73090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29819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1091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6141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9599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6642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677"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70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2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74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77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79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2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4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86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789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40043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891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0455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96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98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4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301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4037"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061"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1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1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1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0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2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2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2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3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3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3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83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93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14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24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5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5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65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2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58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6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66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68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270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373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475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4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vmlDrawing" Target="../drawings/vmlDrawing75.v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3.xml"/><Relationship Id="rId16" Type="http://schemas.openxmlformats.org/officeDocument/2006/relationships/image" Target="../media/image1.emf"/><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oleObject" Target="../embeddings/oleObject73.bin"/><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ags" Target="../tags/tag76.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6.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3.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tags" Target="../tags/tag7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vmlDrawing" Target="../drawings/vmlDrawing78.vml"/><Relationship Id="rId3" Type="http://schemas.openxmlformats.org/officeDocument/2006/relationships/slideLayout" Target="../slideLayouts/slideLayout106.xml"/><Relationship Id="rId21" Type="http://schemas.openxmlformats.org/officeDocument/2006/relationships/image" Target="../media/image1.emf"/><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theme" Target="../theme/theme12.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oleObject" Target="../embeddings/oleObject76.bin"/><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tags" Target="../tags/tag79.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image" Target="../media/image4.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26" Type="http://schemas.openxmlformats.org/officeDocument/2006/relationships/oleObject" Target="../embeddings/oleObject92.bin"/><Relationship Id="rId3" Type="http://schemas.openxmlformats.org/officeDocument/2006/relationships/slideLayout" Target="../slideLayouts/slideLayout122.xml"/><Relationship Id="rId21" Type="http://schemas.openxmlformats.org/officeDocument/2006/relationships/slideLayout" Target="../slideLayouts/slideLayout140.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5" Type="http://schemas.openxmlformats.org/officeDocument/2006/relationships/tags" Target="../tags/tag95.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vmlDrawing" Target="../drawings/vmlDrawing93.v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theme" Target="../theme/theme13.xml"/><Relationship Id="rId28" Type="http://schemas.openxmlformats.org/officeDocument/2006/relationships/image" Target="../media/image2.png"/><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 Id="rId27"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oleObject" Target="../embeddings/oleObject106.bin"/><Relationship Id="rId3" Type="http://schemas.openxmlformats.org/officeDocument/2006/relationships/slideLayout" Target="../slideLayouts/slideLayout144.xml"/><Relationship Id="rId21" Type="http://schemas.openxmlformats.org/officeDocument/2006/relationships/slideLayout" Target="../slideLayouts/slideLayout162.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tags" Target="../tags/tag109.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slideLayout" Target="../slideLayouts/slideLayout161.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vmlDrawing" Target="../drawings/vmlDrawing107.v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theme" Target="../theme/theme14.xml"/><Relationship Id="rId28" Type="http://schemas.openxmlformats.org/officeDocument/2006/relationships/image" Target="../media/image2.png"/><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66.xml"/><Relationship Id="rId7" Type="http://schemas.openxmlformats.org/officeDocument/2006/relationships/oleObject" Target="../embeddings/oleObject121.bin"/><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tags" Target="../tags/tag124.xml"/><Relationship Id="rId5" Type="http://schemas.openxmlformats.org/officeDocument/2006/relationships/vmlDrawing" Target="../drawings/vmlDrawing122.vml"/><Relationship Id="rId4" Type="http://schemas.openxmlformats.org/officeDocument/2006/relationships/theme" Target="../theme/theme15.xml"/><Relationship Id="rId9"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26" Type="http://schemas.openxmlformats.org/officeDocument/2006/relationships/oleObject" Target="../embeddings/oleObject124.bin"/><Relationship Id="rId3" Type="http://schemas.openxmlformats.org/officeDocument/2006/relationships/slideLayout" Target="../slideLayouts/slideLayout169.xml"/><Relationship Id="rId21" Type="http://schemas.openxmlformats.org/officeDocument/2006/relationships/slideLayout" Target="../slideLayouts/slideLayout187.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tags" Target="../tags/tag127.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vmlDrawing" Target="../drawings/vmlDrawing125.v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theme" Target="../theme/theme16.xml"/><Relationship Id="rId28" Type="http://schemas.openxmlformats.org/officeDocument/2006/relationships/image" Target="../media/image2.png"/><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slideLayout" Target="../slideLayouts/slideLayout188.xml"/><Relationship Id="rId27"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3" Type="http://schemas.openxmlformats.org/officeDocument/2006/relationships/vmlDrawing" Target="../drawings/vmlDrawing140.vml"/><Relationship Id="rId7" Type="http://schemas.openxmlformats.org/officeDocument/2006/relationships/image" Target="../media/image2.png"/><Relationship Id="rId2" Type="http://schemas.openxmlformats.org/officeDocument/2006/relationships/theme" Target="../theme/theme17.xml"/><Relationship Id="rId1" Type="http://schemas.openxmlformats.org/officeDocument/2006/relationships/slideLayout" Target="../slideLayouts/slideLayout189.xml"/><Relationship Id="rId6" Type="http://schemas.openxmlformats.org/officeDocument/2006/relationships/image" Target="../media/image1.emf"/><Relationship Id="rId5" Type="http://schemas.openxmlformats.org/officeDocument/2006/relationships/oleObject" Target="../embeddings/oleObject139.bin"/><Relationship Id="rId4" Type="http://schemas.openxmlformats.org/officeDocument/2006/relationships/tags" Target="../tags/tag14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slideLayout" Target="../slideLayouts/slideLayout207.xml"/><Relationship Id="rId26" Type="http://schemas.openxmlformats.org/officeDocument/2006/relationships/oleObject" Target="../embeddings/oleObject141.bin"/><Relationship Id="rId3" Type="http://schemas.openxmlformats.org/officeDocument/2006/relationships/slideLayout" Target="../slideLayouts/slideLayout192.xml"/><Relationship Id="rId21" Type="http://schemas.openxmlformats.org/officeDocument/2006/relationships/slideLayout" Target="../slideLayouts/slideLayout210.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5" Type="http://schemas.openxmlformats.org/officeDocument/2006/relationships/tags" Target="../tags/tag144.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slideLayout" Target="../slideLayouts/slideLayout209.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24" Type="http://schemas.openxmlformats.org/officeDocument/2006/relationships/vmlDrawing" Target="../drawings/vmlDrawing142.v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23" Type="http://schemas.openxmlformats.org/officeDocument/2006/relationships/theme" Target="../theme/theme18.xml"/><Relationship Id="rId28" Type="http://schemas.openxmlformats.org/officeDocument/2006/relationships/image" Target="../media/image2.png"/><Relationship Id="rId10" Type="http://schemas.openxmlformats.org/officeDocument/2006/relationships/slideLayout" Target="../slideLayouts/slideLayout199.xml"/><Relationship Id="rId19" Type="http://schemas.openxmlformats.org/officeDocument/2006/relationships/slideLayout" Target="../slideLayouts/slideLayout208.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slideLayout" Target="../slideLayouts/slideLayout211.xml"/><Relationship Id="rId27" Type="http://schemas.openxmlformats.org/officeDocument/2006/relationships/image" Target="../media/image1.emf"/></Relationships>
</file>

<file path=ppt/slideMasters/_rels/slideMaster19.xml.rels><?xml version="1.0" encoding="UTF-8" standalone="yes"?>
<Relationships xmlns="http://schemas.openxmlformats.org/package/2006/relationships"><Relationship Id="rId3" Type="http://schemas.openxmlformats.org/officeDocument/2006/relationships/vmlDrawing" Target="../drawings/vmlDrawing157.vml"/><Relationship Id="rId7" Type="http://schemas.openxmlformats.org/officeDocument/2006/relationships/image" Target="../media/image2.png"/><Relationship Id="rId2" Type="http://schemas.openxmlformats.org/officeDocument/2006/relationships/theme" Target="../theme/theme19.xml"/><Relationship Id="rId1" Type="http://schemas.openxmlformats.org/officeDocument/2006/relationships/slideLayout" Target="../slideLayouts/slideLayout212.xml"/><Relationship Id="rId6" Type="http://schemas.openxmlformats.org/officeDocument/2006/relationships/image" Target="../media/image1.emf"/><Relationship Id="rId5" Type="http://schemas.openxmlformats.org/officeDocument/2006/relationships/oleObject" Target="../embeddings/oleObject156.bin"/><Relationship Id="rId4" Type="http://schemas.openxmlformats.org/officeDocument/2006/relationships/tags" Target="../tags/tag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slideLayout" Target="../slideLayouts/slideLayout230.xml"/><Relationship Id="rId26" Type="http://schemas.openxmlformats.org/officeDocument/2006/relationships/vmlDrawing" Target="../drawings/vmlDrawing159.vml"/><Relationship Id="rId3" Type="http://schemas.openxmlformats.org/officeDocument/2006/relationships/slideLayout" Target="../slideLayouts/slideLayout215.xml"/><Relationship Id="rId21" Type="http://schemas.openxmlformats.org/officeDocument/2006/relationships/slideLayout" Target="../slideLayouts/slideLayout233.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5" Type="http://schemas.openxmlformats.org/officeDocument/2006/relationships/theme" Target="../theme/theme20.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slideLayout" Target="../slideLayouts/slideLayout232.xml"/><Relationship Id="rId29" Type="http://schemas.openxmlformats.org/officeDocument/2006/relationships/image" Target="../media/image1.emf"/><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24" Type="http://schemas.openxmlformats.org/officeDocument/2006/relationships/slideLayout" Target="../slideLayouts/slideLayout236.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slideLayout" Target="../slideLayouts/slideLayout235.xml"/><Relationship Id="rId28" Type="http://schemas.openxmlformats.org/officeDocument/2006/relationships/oleObject" Target="../embeddings/oleObject158.bin"/><Relationship Id="rId10" Type="http://schemas.openxmlformats.org/officeDocument/2006/relationships/slideLayout" Target="../slideLayouts/slideLayout222.xml"/><Relationship Id="rId19" Type="http://schemas.openxmlformats.org/officeDocument/2006/relationships/slideLayout" Target="../slideLayouts/slideLayout231.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slideLayout" Target="../slideLayouts/slideLayout234.xml"/><Relationship Id="rId27" Type="http://schemas.openxmlformats.org/officeDocument/2006/relationships/tags" Target="../tags/tag161.xml"/><Relationship Id="rId30" Type="http://schemas.openxmlformats.org/officeDocument/2006/relationships/image" Target="../media/image5.png"/></Relationships>
</file>

<file path=ppt/slideMasters/_rels/slideMaster21.xml.rels><?xml version="1.0" encoding="UTF-8" standalone="yes"?>
<Relationships xmlns="http://schemas.openxmlformats.org/package/2006/relationships"><Relationship Id="rId13" Type="http://schemas.openxmlformats.org/officeDocument/2006/relationships/slideLayout" Target="../slideLayouts/slideLayout249.xml"/><Relationship Id="rId18" Type="http://schemas.openxmlformats.org/officeDocument/2006/relationships/slideLayout" Target="../slideLayouts/slideLayout254.xml"/><Relationship Id="rId26" Type="http://schemas.openxmlformats.org/officeDocument/2006/relationships/slideLayout" Target="../slideLayouts/slideLayout262.xml"/><Relationship Id="rId3" Type="http://schemas.openxmlformats.org/officeDocument/2006/relationships/slideLayout" Target="../slideLayouts/slideLayout239.xml"/><Relationship Id="rId21" Type="http://schemas.openxmlformats.org/officeDocument/2006/relationships/slideLayout" Target="../slideLayouts/slideLayout257.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17" Type="http://schemas.openxmlformats.org/officeDocument/2006/relationships/slideLayout" Target="../slideLayouts/slideLayout253.xml"/><Relationship Id="rId25" Type="http://schemas.openxmlformats.org/officeDocument/2006/relationships/slideLayout" Target="../slideLayouts/slideLayout261.xml"/><Relationship Id="rId33" Type="http://schemas.openxmlformats.org/officeDocument/2006/relationships/image" Target="../media/image2.png"/><Relationship Id="rId2" Type="http://schemas.openxmlformats.org/officeDocument/2006/relationships/slideLayout" Target="../slideLayouts/slideLayout238.xml"/><Relationship Id="rId16" Type="http://schemas.openxmlformats.org/officeDocument/2006/relationships/slideLayout" Target="../slideLayouts/slideLayout252.xml"/><Relationship Id="rId20" Type="http://schemas.openxmlformats.org/officeDocument/2006/relationships/slideLayout" Target="../slideLayouts/slideLayout256.xml"/><Relationship Id="rId29" Type="http://schemas.openxmlformats.org/officeDocument/2006/relationships/vmlDrawing" Target="../drawings/vmlDrawing175.v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24" Type="http://schemas.openxmlformats.org/officeDocument/2006/relationships/slideLayout" Target="../slideLayouts/slideLayout260.xml"/><Relationship Id="rId32" Type="http://schemas.openxmlformats.org/officeDocument/2006/relationships/image" Target="../media/image1.emf"/><Relationship Id="rId5" Type="http://schemas.openxmlformats.org/officeDocument/2006/relationships/slideLayout" Target="../slideLayouts/slideLayout241.xml"/><Relationship Id="rId15" Type="http://schemas.openxmlformats.org/officeDocument/2006/relationships/slideLayout" Target="../slideLayouts/slideLayout251.xml"/><Relationship Id="rId23" Type="http://schemas.openxmlformats.org/officeDocument/2006/relationships/slideLayout" Target="../slideLayouts/slideLayout259.xml"/><Relationship Id="rId28" Type="http://schemas.openxmlformats.org/officeDocument/2006/relationships/theme" Target="../theme/theme21.xml"/><Relationship Id="rId10" Type="http://schemas.openxmlformats.org/officeDocument/2006/relationships/slideLayout" Target="../slideLayouts/slideLayout246.xml"/><Relationship Id="rId19" Type="http://schemas.openxmlformats.org/officeDocument/2006/relationships/slideLayout" Target="../slideLayouts/slideLayout255.xml"/><Relationship Id="rId31" Type="http://schemas.openxmlformats.org/officeDocument/2006/relationships/oleObject" Target="../embeddings/oleObject173.bin"/><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 Id="rId22" Type="http://schemas.openxmlformats.org/officeDocument/2006/relationships/slideLayout" Target="../slideLayouts/slideLayout258.xml"/><Relationship Id="rId27" Type="http://schemas.openxmlformats.org/officeDocument/2006/relationships/slideLayout" Target="../slideLayouts/slideLayout263.xml"/><Relationship Id="rId30" Type="http://schemas.openxmlformats.org/officeDocument/2006/relationships/tags" Target="../tags/tag177.xml"/><Relationship Id="rId8" Type="http://schemas.openxmlformats.org/officeDocument/2006/relationships/slideLayout" Target="../slideLayouts/slideLayout24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18" Type="http://schemas.openxmlformats.org/officeDocument/2006/relationships/slideLayout" Target="../slideLayouts/slideLayout281.xml"/><Relationship Id="rId26" Type="http://schemas.openxmlformats.org/officeDocument/2006/relationships/oleObject" Target="../embeddings/oleObject192.bin"/><Relationship Id="rId3" Type="http://schemas.openxmlformats.org/officeDocument/2006/relationships/slideLayout" Target="../slideLayouts/slideLayout266.xml"/><Relationship Id="rId21" Type="http://schemas.openxmlformats.org/officeDocument/2006/relationships/slideLayout" Target="../slideLayouts/slideLayout284.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17" Type="http://schemas.openxmlformats.org/officeDocument/2006/relationships/slideLayout" Target="../slideLayouts/slideLayout280.xml"/><Relationship Id="rId25" Type="http://schemas.openxmlformats.org/officeDocument/2006/relationships/tags" Target="../tags/tag196.xml"/><Relationship Id="rId2" Type="http://schemas.openxmlformats.org/officeDocument/2006/relationships/slideLayout" Target="../slideLayouts/slideLayout265.xml"/><Relationship Id="rId16" Type="http://schemas.openxmlformats.org/officeDocument/2006/relationships/slideLayout" Target="../slideLayouts/slideLayout279.xml"/><Relationship Id="rId20" Type="http://schemas.openxmlformats.org/officeDocument/2006/relationships/slideLayout" Target="../slideLayouts/slideLayout283.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24" Type="http://schemas.openxmlformats.org/officeDocument/2006/relationships/vmlDrawing" Target="../drawings/vmlDrawing194.vml"/><Relationship Id="rId5" Type="http://schemas.openxmlformats.org/officeDocument/2006/relationships/slideLayout" Target="../slideLayouts/slideLayout268.xml"/><Relationship Id="rId15" Type="http://schemas.openxmlformats.org/officeDocument/2006/relationships/slideLayout" Target="../slideLayouts/slideLayout278.xml"/><Relationship Id="rId23" Type="http://schemas.openxmlformats.org/officeDocument/2006/relationships/theme" Target="../theme/theme22.xml"/><Relationship Id="rId28" Type="http://schemas.openxmlformats.org/officeDocument/2006/relationships/image" Target="../media/image2.png"/><Relationship Id="rId10" Type="http://schemas.openxmlformats.org/officeDocument/2006/relationships/slideLayout" Target="../slideLayouts/slideLayout273.xml"/><Relationship Id="rId19" Type="http://schemas.openxmlformats.org/officeDocument/2006/relationships/slideLayout" Target="../slideLayouts/slideLayout282.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slideLayout" Target="../slideLayouts/slideLayout277.xml"/><Relationship Id="rId22" Type="http://schemas.openxmlformats.org/officeDocument/2006/relationships/slideLayout" Target="../slideLayouts/slideLayout285.xml"/><Relationship Id="rId27" Type="http://schemas.openxmlformats.org/officeDocument/2006/relationships/image" Target="../media/image1.emf"/></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18" Type="http://schemas.openxmlformats.org/officeDocument/2006/relationships/slideLayout" Target="../slideLayouts/slideLayout303.xml"/><Relationship Id="rId26" Type="http://schemas.openxmlformats.org/officeDocument/2006/relationships/oleObject" Target="../embeddings/oleObject207.bin"/><Relationship Id="rId3" Type="http://schemas.openxmlformats.org/officeDocument/2006/relationships/slideLayout" Target="../slideLayouts/slideLayout288.xml"/><Relationship Id="rId21" Type="http://schemas.openxmlformats.org/officeDocument/2006/relationships/slideLayout" Target="../slideLayouts/slideLayout306.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slideLayout" Target="../slideLayouts/slideLayout302.xml"/><Relationship Id="rId25" Type="http://schemas.openxmlformats.org/officeDocument/2006/relationships/tags" Target="../tags/tag211.xml"/><Relationship Id="rId2" Type="http://schemas.openxmlformats.org/officeDocument/2006/relationships/slideLayout" Target="../slideLayouts/slideLayout287.xml"/><Relationship Id="rId16" Type="http://schemas.openxmlformats.org/officeDocument/2006/relationships/slideLayout" Target="../slideLayouts/slideLayout301.xml"/><Relationship Id="rId20" Type="http://schemas.openxmlformats.org/officeDocument/2006/relationships/slideLayout" Target="../slideLayouts/slideLayout305.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24" Type="http://schemas.openxmlformats.org/officeDocument/2006/relationships/vmlDrawing" Target="../drawings/vmlDrawing209.v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23" Type="http://schemas.openxmlformats.org/officeDocument/2006/relationships/theme" Target="../theme/theme23.xml"/><Relationship Id="rId28" Type="http://schemas.openxmlformats.org/officeDocument/2006/relationships/image" Target="../media/image5.png"/><Relationship Id="rId10" Type="http://schemas.openxmlformats.org/officeDocument/2006/relationships/slideLayout" Target="../slideLayouts/slideLayout295.xml"/><Relationship Id="rId19" Type="http://schemas.openxmlformats.org/officeDocument/2006/relationships/slideLayout" Target="../slideLayouts/slideLayout304.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 Id="rId22" Type="http://schemas.openxmlformats.org/officeDocument/2006/relationships/slideLayout" Target="../slideLayouts/slideLayout307.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vmlDrawing" Target="../drawings/vmlDrawing22.v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oleObject" Target="../embeddings/oleObject22.bin"/><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tags" Target="../tags/tag23.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slideLayout" Target="../slideLayouts/slideLayout50.xml"/><Relationship Id="rId7" Type="http://schemas.openxmlformats.org/officeDocument/2006/relationships/vmlDrawing" Target="../drawings/vmlDrawing39.v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image" Target="../media/image1.emf"/><Relationship Id="rId4" Type="http://schemas.openxmlformats.org/officeDocument/2006/relationships/slideLayout" Target="../slideLayouts/slideLayout51.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image" Target="../media/image1.emf"/><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oleObject" Target="../embeddings/oleObject43.bin"/><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tags" Target="../tags/tag4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vmlDrawing" Target="../drawings/vmlDrawing45.v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theme" Target="../theme/theme5.xml"/><Relationship Id="rId27"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6.xml"/><Relationship Id="rId7" Type="http://schemas.openxmlformats.org/officeDocument/2006/relationships/oleObject" Target="../embeddings/oleObject57.bin"/><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ags" Target="../tags/tag60.xml"/><Relationship Id="rId5" Type="http://schemas.openxmlformats.org/officeDocument/2006/relationships/vmlDrawing" Target="../drawings/vmlDrawing59.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2.vml"/><Relationship Id="rId3" Type="http://schemas.openxmlformats.org/officeDocument/2006/relationships/slideLayout" Target="../slideLayouts/slideLayout79.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1.emf"/><Relationship Id="rId5" Type="http://schemas.openxmlformats.org/officeDocument/2006/relationships/slideLayout" Target="../slideLayouts/slideLayout81.xml"/><Relationship Id="rId10" Type="http://schemas.openxmlformats.org/officeDocument/2006/relationships/oleObject" Target="../embeddings/oleObject60.bin"/><Relationship Id="rId4" Type="http://schemas.openxmlformats.org/officeDocument/2006/relationships/slideLayout" Target="../slideLayouts/slideLayout80.xml"/><Relationship Id="rId9" Type="http://schemas.openxmlformats.org/officeDocument/2006/relationships/tags" Target="../tags/tag63.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slideLayout" Target="../slideLayouts/slideLayout85.xml"/><Relationship Id="rId7" Type="http://schemas.openxmlformats.org/officeDocument/2006/relationships/vmlDrawing" Target="../drawings/vmlDrawing68.v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7.xml"/><Relationship Id="rId10" Type="http://schemas.openxmlformats.org/officeDocument/2006/relationships/image" Target="../media/image1.emf"/><Relationship Id="rId4" Type="http://schemas.openxmlformats.org/officeDocument/2006/relationships/slideLayout" Target="../slideLayouts/slideLayout86.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90.xml"/><Relationship Id="rId7" Type="http://schemas.openxmlformats.org/officeDocument/2006/relationships/tags" Target="../tags/tag75.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vmlDrawing" Target="../drawings/vmlDrawing74.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9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9"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6805"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7829"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9877" name="think-cell Slide" r:id="rId20" imgW="6350000" imgH="6350000" progId="">
                  <p:embed/>
                </p:oleObj>
              </mc:Choice>
              <mc:Fallback>
                <p:oleObj name="think-cell Slide" r:id="rId20" imgW="6350000" imgH="6350000" progId="">
                  <p:embed/>
                  <p:pic>
                    <p:nvPicPr>
                      <p:cNvPr id="8" name="Object 7"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10" name="Picture 9" descr="DCM LEFT LOGO ALL-05.eps"/>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347188" y="6981007"/>
            <a:ext cx="1666561" cy="434926"/>
          </a:xfrm>
          <a:prstGeom prst="rect">
            <a:avLst/>
          </a:prstGeom>
        </p:spPr>
      </p:pic>
    </p:spTree>
    <p:extLst>
      <p:ext uri="{BB962C8B-B14F-4D97-AF65-F5344CB8AC3E}">
        <p14:creationId xmlns:p14="http://schemas.microsoft.com/office/powerpoint/2010/main" val="3094051313"/>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2" r:id="rId14"/>
    <p:sldLayoutId id="2147484073" r:id="rId15"/>
    <p:sldLayoutId id="2147484074" r:id="rId1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95237"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92361439"/>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 id="2147484098" r:id="rId21"/>
    <p:sldLayoutId id="2147484276"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9573"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209956126"/>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4933"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215813174"/>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8005"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45699469"/>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 id="2147484145" r:id="rId19"/>
    <p:sldLayoutId id="2147484146" r:id="rId20"/>
    <p:sldLayoutId id="2147484147" r:id="rId21"/>
    <p:sldLayoutId id="2147484148"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43365"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081766390"/>
      </p:ext>
    </p:extLst>
  </p:cSld>
  <p:clrMap bg1="lt1" tx1="dk1" bg2="lt2" tx2="dk2" accent1="accent1" accent2="accent2" accent3="accent3" accent4="accent4" accent5="accent5" accent6="accent6" hlink="hlink" folHlink="folHlink"/>
  <p:sldLayoutIdLst>
    <p:sldLayoutId id="2147484150"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45413"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39790311"/>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 id="2147484163" r:id="rId12"/>
    <p:sldLayoutId id="2147484164" r:id="rId13"/>
    <p:sldLayoutId id="2147484165" r:id="rId14"/>
    <p:sldLayoutId id="2147484166" r:id="rId15"/>
    <p:sldLayoutId id="2147484167" r:id="rId16"/>
    <p:sldLayoutId id="2147484168" r:id="rId17"/>
    <p:sldLayoutId id="2147484169" r:id="rId18"/>
    <p:sldLayoutId id="2147484170" r:id="rId19"/>
    <p:sldLayoutId id="2147484171" r:id="rId20"/>
    <p:sldLayoutId id="2147484172" r:id="rId21"/>
    <p:sldLayoutId id="2147484173"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60773"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4049573709"/>
      </p:ext>
    </p:extLst>
  </p:cSld>
  <p:clrMap bg1="lt1" tx1="dk1" bg2="lt2" tx2="dk2" accent1="accent1" accent2="accent2" accent3="accent3" accent4="accent4" accent5="accent5" accent6="accent6" hlink="hlink" folHlink="folHlink"/>
  <p:sldLayoutIdLst>
    <p:sldLayoutId id="2147484175"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93"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62821" name="think-cell Slide" r:id="rId28" imgW="6350000" imgH="6350000" progId="">
                  <p:embed/>
                </p:oleObj>
              </mc:Choice>
              <mc:Fallback>
                <p:oleObj name="think-cell Slide" r:id="rId28" imgW="6350000" imgH="6350000" progId="">
                  <p:embed/>
                  <p:pic>
                    <p:nvPicPr>
                      <p:cNvPr id="8" name="Object 7"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60270968"/>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 id="2147484192" r:id="rId16"/>
    <p:sldLayoutId id="2147484193" r:id="rId17"/>
    <p:sldLayoutId id="2147484194" r:id="rId18"/>
    <p:sldLayoutId id="2147484195" r:id="rId19"/>
    <p:sldLayoutId id="2147484196" r:id="rId20"/>
    <p:sldLayoutId id="2147484197" r:id="rId21"/>
    <p:sldLayoutId id="2147484198" r:id="rId22"/>
    <p:sldLayoutId id="2147484199" r:id="rId23"/>
    <p:sldLayoutId id="2147484200" r:id="rId24"/>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0"/>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79205" name="think-cell Slide" r:id="rId31" imgW="6350000" imgH="6350000" progId="">
                  <p:embed/>
                </p:oleObj>
              </mc:Choice>
              <mc:Fallback>
                <p:oleObj name="think-cell Slide" r:id="rId31" imgW="6350000" imgH="6350000" progId="">
                  <p:embed/>
                  <p:pic>
                    <p:nvPicPr>
                      <p:cNvPr id="8" name="Object 7"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3"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589608804"/>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 id="2147484220" r:id="rId18"/>
    <p:sldLayoutId id="2147484221" r:id="rId19"/>
    <p:sldLayoutId id="2147484222" r:id="rId20"/>
    <p:sldLayoutId id="2147484223" r:id="rId21"/>
    <p:sldLayoutId id="2147484224" r:id="rId22"/>
    <p:sldLayoutId id="2147484225" r:id="rId23"/>
    <p:sldLayoutId id="2147484226" r:id="rId24"/>
    <p:sldLayoutId id="2147484227" r:id="rId25"/>
    <p:sldLayoutId id="2147484228" r:id="rId26"/>
    <p:sldLayoutId id="2147484229" r:id="rId27"/>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98661"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575785088"/>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 id="2147484271" r:id="rId18"/>
    <p:sldLayoutId id="2147484272" r:id="rId19"/>
    <p:sldLayoutId id="2147484273" r:id="rId20"/>
    <p:sldLayoutId id="2147484274" r:id="rId21"/>
    <p:sldLayoutId id="2147484275"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14021"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3183172528"/>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2533" name="think-cell Slide" r:id="rId28" imgW="6350000" imgH="6350000" progId="">
                  <p:embed/>
                </p:oleObj>
              </mc:Choice>
              <mc:Fallback>
                <p:oleObj name="think-cell Slide" r:id="rId28" imgW="6350000" imgH="6350000" progId="">
                  <p:embed/>
                  <p:pic>
                    <p:nvPicPr>
                      <p:cNvPr id="8" name="Object 7"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 id="2147484075" r:id="rId23"/>
    <p:sldLayoutId id="2147484076" r:id="rId2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9941"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6085" name="think-cell Slide" r:id="rId25" imgW="6350000" imgH="6350000" progId="">
                  <p:embed/>
                </p:oleObj>
              </mc:Choice>
              <mc:Fallback>
                <p:oleObj name="think-cell Slide" r:id="rId25" imgW="6350000" imgH="6350000" progId="">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7"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46" r:id="rId12"/>
    <p:sldLayoutId id="2147484054" r:id="rId13"/>
    <p:sldLayoutId id="2147484047" r:id="rId14"/>
    <p:sldLayoutId id="2147484051" r:id="rId15"/>
    <p:sldLayoutId id="2147484052" r:id="rId16"/>
    <p:sldLayoutId id="2147483726" r:id="rId17"/>
    <p:sldLayoutId id="2147483727" r:id="rId18"/>
    <p:sldLayoutId id="2147484040" r:id="rId19"/>
    <p:sldLayoutId id="2147484039" r:id="rId20"/>
    <p:sldLayoutId id="2147484041" r:id="rId2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0421"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3493"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9637"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5781"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5.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hyperlink" Target="https://www.warc.com/content/paywall/article/Event-Reports/Three_ways_to_build_brands_through_effective_media_planning/136471" TargetMode="External"/><Relationship Id="rId1" Type="http://schemas.openxmlformats.org/officeDocument/2006/relationships/slideLayout" Target="../slideLayouts/slideLayout18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9.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7.jpeg"/><Relationship Id="rId2" Type="http://schemas.openxmlformats.org/officeDocument/2006/relationships/tags" Target="../tags/tag226.xml"/><Relationship Id="rId1" Type="http://schemas.openxmlformats.org/officeDocument/2006/relationships/vmlDrawing" Target="../drawings/vmlDrawing224.vml"/><Relationship Id="rId6" Type="http://schemas.openxmlformats.org/officeDocument/2006/relationships/image" Target="../media/image1.emf"/><Relationship Id="rId5" Type="http://schemas.openxmlformats.org/officeDocument/2006/relationships/oleObject" Target="../embeddings/oleObject222.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biquity.com/" TargetMode="External"/><Relationship Id="rId1" Type="http://schemas.openxmlformats.org/officeDocument/2006/relationships/slideLayout" Target="../slideLayouts/slideLayout264.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ebiquity.com/" TargetMode="External"/><Relationship Id="rId1" Type="http://schemas.openxmlformats.org/officeDocument/2006/relationships/slideLayout" Target="../slideLayouts/slideLayout26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64.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4768" y="6016929"/>
            <a:ext cx="12305338" cy="455176"/>
          </a:xfrm>
        </p:spPr>
        <p:txBody>
          <a:bodyPr/>
          <a:lstStyle/>
          <a:p>
            <a:r>
              <a:rPr lang="en-US" dirty="0"/>
              <a:t>Why you should start with cinema in your AV mix when launching a new campaign</a:t>
            </a:r>
          </a:p>
        </p:txBody>
      </p:sp>
      <p:sp>
        <p:nvSpPr>
          <p:cNvPr id="3" name="Title 2"/>
          <p:cNvSpPr>
            <a:spLocks noGrp="1"/>
          </p:cNvSpPr>
          <p:nvPr>
            <p:ph type="ctrTitle"/>
          </p:nvPr>
        </p:nvSpPr>
        <p:spPr>
          <a:xfrm>
            <a:off x="234768" y="5203078"/>
            <a:ext cx="12331696" cy="709383"/>
          </a:xfrm>
        </p:spPr>
        <p:txBody>
          <a:bodyPr/>
          <a:lstStyle/>
          <a:p>
            <a:r>
              <a:rPr lang="en-US" dirty="0"/>
              <a:t>START WITH CINEMA: NEW campaign</a:t>
            </a:r>
          </a:p>
        </p:txBody>
      </p:sp>
      <p:pic>
        <p:nvPicPr>
          <p:cNvPr id="6" name="Picture Placeholder 7">
            <a:extLst>
              <a:ext uri="{FF2B5EF4-FFF2-40B4-BE49-F238E27FC236}">
                <a16:creationId xmlns:a16="http://schemas.microsoft.com/office/drawing/2014/main" id="{DC781CD5-FC73-40F8-ABB5-5CF92807BB81}"/>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0"/>
            <a:ext cx="13442950" cy="4560888"/>
          </a:xfrm>
        </p:spPr>
      </p:pic>
    </p:spTree>
    <p:extLst>
      <p:ext uri="{BB962C8B-B14F-4D97-AF65-F5344CB8AC3E}">
        <p14:creationId xmlns:p14="http://schemas.microsoft.com/office/powerpoint/2010/main" val="11923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C8B8-B0B4-46F9-9E8D-AB82185C1F7C}"/>
              </a:ext>
            </a:extLst>
          </p:cNvPr>
          <p:cNvSpPr>
            <a:spLocks noGrp="1"/>
          </p:cNvSpPr>
          <p:nvPr>
            <p:ph type="title"/>
          </p:nvPr>
        </p:nvSpPr>
        <p:spPr/>
        <p:txBody>
          <a:bodyPr/>
          <a:lstStyle/>
          <a:p>
            <a:r>
              <a:rPr lang="en-GB" dirty="0"/>
              <a:t>CINEMA HELPS DELIVER SUCCESS AS PART OF THE CAMPAIGN LAUNCH PLAN</a:t>
            </a:r>
          </a:p>
        </p:txBody>
      </p:sp>
      <p:sp>
        <p:nvSpPr>
          <p:cNvPr id="6" name="Text Placeholder 5">
            <a:extLst>
              <a:ext uri="{FF2B5EF4-FFF2-40B4-BE49-F238E27FC236}">
                <a16:creationId xmlns:a16="http://schemas.microsoft.com/office/drawing/2014/main" id="{D7C97A33-5170-4FEF-82F7-0D164ACA47AA}"/>
              </a:ext>
            </a:extLst>
          </p:cNvPr>
          <p:cNvSpPr>
            <a:spLocks noGrp="1"/>
          </p:cNvSpPr>
          <p:nvPr>
            <p:ph type="body" sz="quarter" idx="11"/>
          </p:nvPr>
        </p:nvSpPr>
        <p:spPr>
          <a:xfrm>
            <a:off x="8618483" y="7153666"/>
            <a:ext cx="4680005" cy="282119"/>
          </a:xfrm>
        </p:spPr>
        <p:txBody>
          <a:bodyPr/>
          <a:lstStyle/>
          <a:p>
            <a:r>
              <a:rPr lang="en-GB" dirty="0"/>
              <a:t>Source: DCM/Differentology, average relative uplifts, exposed to cinema vs. not exposed to cinema</a:t>
            </a:r>
          </a:p>
        </p:txBody>
      </p:sp>
      <p:sp>
        <p:nvSpPr>
          <p:cNvPr id="7" name="Text Placeholder 6">
            <a:extLst>
              <a:ext uri="{FF2B5EF4-FFF2-40B4-BE49-F238E27FC236}">
                <a16:creationId xmlns:a16="http://schemas.microsoft.com/office/drawing/2014/main" id="{1A07744C-43FC-4DCC-97E0-B2BAB578FE0D}"/>
              </a:ext>
            </a:extLst>
          </p:cNvPr>
          <p:cNvSpPr>
            <a:spLocks noGrp="1"/>
          </p:cNvSpPr>
          <p:nvPr>
            <p:ph type="body" sz="quarter" idx="14"/>
          </p:nvPr>
        </p:nvSpPr>
        <p:spPr/>
        <p:txBody>
          <a:bodyPr/>
          <a:lstStyle/>
          <a:p>
            <a:r>
              <a:rPr lang="en-GB" dirty="0"/>
              <a:t>Recent launches that started with cinema as part of the AV mix and the latest uplifts from the DCM databank for new campaigns</a:t>
            </a:r>
          </a:p>
        </p:txBody>
      </p:sp>
      <p:pic>
        <p:nvPicPr>
          <p:cNvPr id="27" name="Picture 26">
            <a:extLst>
              <a:ext uri="{FF2B5EF4-FFF2-40B4-BE49-F238E27FC236}">
                <a16:creationId xmlns:a16="http://schemas.microsoft.com/office/drawing/2014/main" id="{664AA969-890F-4782-8FEC-BED77F8BFE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470780" y="1439072"/>
            <a:ext cx="4731362" cy="1893412"/>
          </a:xfrm>
          <a:prstGeom prst="rect">
            <a:avLst/>
          </a:prstGeom>
        </p:spPr>
      </p:pic>
      <p:pic>
        <p:nvPicPr>
          <p:cNvPr id="28" name="Picture 27">
            <a:extLst>
              <a:ext uri="{FF2B5EF4-FFF2-40B4-BE49-F238E27FC236}">
                <a16:creationId xmlns:a16="http://schemas.microsoft.com/office/drawing/2014/main" id="{B533D50F-D5FB-4B9C-B378-6827FBB6B82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7375" y="1431566"/>
            <a:ext cx="3585287" cy="4698130"/>
          </a:xfrm>
          <a:prstGeom prst="rect">
            <a:avLst/>
          </a:prstGeom>
        </p:spPr>
      </p:pic>
      <p:pic>
        <p:nvPicPr>
          <p:cNvPr id="29" name="Picture 17">
            <a:extLst>
              <a:ext uri="{FF2B5EF4-FFF2-40B4-BE49-F238E27FC236}">
                <a16:creationId xmlns:a16="http://schemas.microsoft.com/office/drawing/2014/main" id="{F3F71187-B573-4A10-ADF8-1E953D5AA87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70778" y="3521171"/>
            <a:ext cx="4731364" cy="2608526"/>
          </a:xfrm>
          <a:custGeom>
            <a:avLst/>
            <a:gdLst>
              <a:gd name="connsiteX0" fmla="*/ -151 w 3969767"/>
              <a:gd name="connsiteY0" fmla="*/ -107 h 2967071"/>
              <a:gd name="connsiteX1" fmla="*/ 3969616 w 3969767"/>
              <a:gd name="connsiteY1" fmla="*/ -107 h 2967071"/>
              <a:gd name="connsiteX2" fmla="*/ 3969616 w 3969767"/>
              <a:gd name="connsiteY2" fmla="*/ 2966965 h 2967071"/>
              <a:gd name="connsiteX3" fmla="*/ -151 w 3969767"/>
              <a:gd name="connsiteY3" fmla="*/ 2966965 h 2967071"/>
            </a:gdLst>
            <a:ahLst/>
            <a:cxnLst>
              <a:cxn ang="0">
                <a:pos x="connsiteX0" y="connsiteY0"/>
              </a:cxn>
              <a:cxn ang="0">
                <a:pos x="connsiteX1" y="connsiteY1"/>
              </a:cxn>
              <a:cxn ang="0">
                <a:pos x="connsiteX2" y="connsiteY2"/>
              </a:cxn>
              <a:cxn ang="0">
                <a:pos x="connsiteX3" y="connsiteY3"/>
              </a:cxn>
            </a:cxnLst>
            <a:rect l="l" t="t" r="r" b="b"/>
            <a:pathLst>
              <a:path w="3969767" h="2967071">
                <a:moveTo>
                  <a:pt x="-151" y="-107"/>
                </a:moveTo>
                <a:lnTo>
                  <a:pt x="3969616" y="-107"/>
                </a:lnTo>
                <a:lnTo>
                  <a:pt x="3969616" y="2966965"/>
                </a:lnTo>
                <a:lnTo>
                  <a:pt x="-151" y="2966965"/>
                </a:lnTo>
                <a:close/>
              </a:path>
            </a:pathLst>
          </a:custGeom>
        </p:spPr>
      </p:pic>
      <p:pic>
        <p:nvPicPr>
          <p:cNvPr id="30" name="Picture 29">
            <a:extLst>
              <a:ext uri="{FF2B5EF4-FFF2-40B4-BE49-F238E27FC236}">
                <a16:creationId xmlns:a16="http://schemas.microsoft.com/office/drawing/2014/main" id="{4C6EFE2C-93BA-4FEF-A6A1-61478E04E96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442736" y="1431566"/>
            <a:ext cx="2920083" cy="1900918"/>
          </a:xfrm>
          <a:prstGeom prst="rect">
            <a:avLst/>
          </a:prstGeom>
        </p:spPr>
      </p:pic>
      <p:grpSp>
        <p:nvGrpSpPr>
          <p:cNvPr id="31" name="Group 30">
            <a:extLst>
              <a:ext uri="{FF2B5EF4-FFF2-40B4-BE49-F238E27FC236}">
                <a16:creationId xmlns:a16="http://schemas.microsoft.com/office/drawing/2014/main" id="{FB2C74FB-F67A-4527-BBC0-C08402BCC41B}"/>
              </a:ext>
            </a:extLst>
          </p:cNvPr>
          <p:cNvGrpSpPr/>
          <p:nvPr/>
        </p:nvGrpSpPr>
        <p:grpSpPr>
          <a:xfrm>
            <a:off x="9439195" y="3468873"/>
            <a:ext cx="2979400" cy="2683692"/>
            <a:chOff x="9020101" y="3919223"/>
            <a:chExt cx="2979400" cy="2683692"/>
          </a:xfrm>
        </p:grpSpPr>
        <p:grpSp>
          <p:nvGrpSpPr>
            <p:cNvPr id="32" name="Group 31">
              <a:extLst>
                <a:ext uri="{FF2B5EF4-FFF2-40B4-BE49-F238E27FC236}">
                  <a16:creationId xmlns:a16="http://schemas.microsoft.com/office/drawing/2014/main" id="{274C1976-E6B1-4791-A5D1-0DFE6FDEF0A5}"/>
                </a:ext>
              </a:extLst>
            </p:cNvPr>
            <p:cNvGrpSpPr/>
            <p:nvPr/>
          </p:nvGrpSpPr>
          <p:grpSpPr>
            <a:xfrm>
              <a:off x="9023635" y="3919223"/>
              <a:ext cx="2975866" cy="1851986"/>
              <a:chOff x="8965067" y="2618683"/>
              <a:chExt cx="2362027" cy="2663240"/>
            </a:xfrm>
          </p:grpSpPr>
          <p:sp>
            <p:nvSpPr>
              <p:cNvPr id="36" name="Rectangle: Rounded Corners 35">
                <a:extLst>
                  <a:ext uri="{FF2B5EF4-FFF2-40B4-BE49-F238E27FC236}">
                    <a16:creationId xmlns:a16="http://schemas.microsoft.com/office/drawing/2014/main" id="{DD7B39F1-FD82-40C3-8800-3A12923199CF}"/>
                  </a:ext>
                </a:extLst>
              </p:cNvPr>
              <p:cNvSpPr/>
              <p:nvPr/>
            </p:nvSpPr>
            <p:spPr>
              <a:xfrm>
                <a:off x="8965071" y="3212925"/>
                <a:ext cx="2317750" cy="923826"/>
              </a:xfrm>
              <a:prstGeom prst="roundRect">
                <a:avLst>
                  <a:gd name="adj" fmla="val 0"/>
                </a:avLst>
              </a:prstGeom>
              <a:solidFill>
                <a:schemeClr val="accent2"/>
              </a:solidFill>
              <a:ln w="444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mj-lt"/>
                </a:endParaRPr>
              </a:p>
            </p:txBody>
          </p:sp>
          <p:sp>
            <p:nvSpPr>
              <p:cNvPr id="37" name="Прямоугольник 5">
                <a:extLst>
                  <a:ext uri="{FF2B5EF4-FFF2-40B4-BE49-F238E27FC236}">
                    <a16:creationId xmlns:a16="http://schemas.microsoft.com/office/drawing/2014/main" id="{287B83DE-DC19-437B-BC36-3C76AE5788B7}"/>
                  </a:ext>
                </a:extLst>
              </p:cNvPr>
              <p:cNvSpPr/>
              <p:nvPr/>
            </p:nvSpPr>
            <p:spPr>
              <a:xfrm>
                <a:off x="8965071" y="2672296"/>
                <a:ext cx="2317750" cy="367967"/>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mj-lt"/>
                </a:endParaRPr>
              </a:p>
            </p:txBody>
          </p:sp>
          <p:sp>
            <p:nvSpPr>
              <p:cNvPr id="38" name="Подзаголовок 2">
                <a:extLst>
                  <a:ext uri="{FF2B5EF4-FFF2-40B4-BE49-F238E27FC236}">
                    <a16:creationId xmlns:a16="http://schemas.microsoft.com/office/drawing/2014/main" id="{B362E15C-9E03-43C7-9113-4B209B744069}"/>
                  </a:ext>
                </a:extLst>
              </p:cNvPr>
              <p:cNvSpPr txBox="1">
                <a:spLocks/>
              </p:cNvSpPr>
              <p:nvPr/>
            </p:nvSpPr>
            <p:spPr>
              <a:xfrm>
                <a:off x="8965068" y="2618683"/>
                <a:ext cx="2317750" cy="4215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1200"/>
                  </a:spcBef>
                  <a:buNone/>
                </a:pPr>
                <a:r>
                  <a:rPr lang="en-US" sz="1600" dirty="0">
                    <a:solidFill>
                      <a:srgbClr val="FFFFFF"/>
                    </a:solidFill>
                    <a:latin typeface="+mj-lt"/>
                  </a:rPr>
                  <a:t>DCM DATABANK: NEW CAMPAIGNS</a:t>
                </a:r>
              </a:p>
            </p:txBody>
          </p:sp>
          <p:grpSp>
            <p:nvGrpSpPr>
              <p:cNvPr id="39" name="Group 38">
                <a:extLst>
                  <a:ext uri="{FF2B5EF4-FFF2-40B4-BE49-F238E27FC236}">
                    <a16:creationId xmlns:a16="http://schemas.microsoft.com/office/drawing/2014/main" id="{671A0D29-CFA3-4FE0-A19D-7709F34C5CA3}"/>
                  </a:ext>
                </a:extLst>
              </p:cNvPr>
              <p:cNvGrpSpPr/>
              <p:nvPr/>
            </p:nvGrpSpPr>
            <p:grpSpPr>
              <a:xfrm>
                <a:off x="8965067" y="3348453"/>
                <a:ext cx="2362027" cy="656389"/>
                <a:chOff x="8965067" y="3295591"/>
                <a:chExt cx="2362027" cy="656389"/>
              </a:xfrm>
            </p:grpSpPr>
            <p:sp>
              <p:nvSpPr>
                <p:cNvPr id="44" name="Подзаголовок 2">
                  <a:extLst>
                    <a:ext uri="{FF2B5EF4-FFF2-40B4-BE49-F238E27FC236}">
                      <a16:creationId xmlns:a16="http://schemas.microsoft.com/office/drawing/2014/main" id="{A24EA5D6-FD0D-4167-9DB8-3E7ECC61F7A4}"/>
                    </a:ext>
                  </a:extLst>
                </p:cNvPr>
                <p:cNvSpPr txBox="1">
                  <a:spLocks/>
                </p:cNvSpPr>
                <p:nvPr/>
              </p:nvSpPr>
              <p:spPr>
                <a:xfrm>
                  <a:off x="9372933" y="3405208"/>
                  <a:ext cx="1954161" cy="370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None/>
                  </a:pPr>
                  <a:r>
                    <a:rPr lang="en-US" sz="1600" dirty="0">
                      <a:solidFill>
                        <a:srgbClr val="FFFFFF"/>
                      </a:solidFill>
                      <a:latin typeface="+mj-lt"/>
                    </a:rPr>
                    <a:t>AD AWARENESS</a:t>
                  </a:r>
                </a:p>
              </p:txBody>
            </p:sp>
            <p:sp>
              <p:nvSpPr>
                <p:cNvPr id="45" name="Подзаголовок 2">
                  <a:extLst>
                    <a:ext uri="{FF2B5EF4-FFF2-40B4-BE49-F238E27FC236}">
                      <a16:creationId xmlns:a16="http://schemas.microsoft.com/office/drawing/2014/main" id="{D6732319-295D-4297-9329-1F8E2A8905FD}"/>
                    </a:ext>
                  </a:extLst>
                </p:cNvPr>
                <p:cNvSpPr txBox="1">
                  <a:spLocks/>
                </p:cNvSpPr>
                <p:nvPr/>
              </p:nvSpPr>
              <p:spPr>
                <a:xfrm>
                  <a:off x="8965067" y="3295591"/>
                  <a:ext cx="821343" cy="6563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None/>
                  </a:pPr>
                  <a:r>
                    <a:rPr lang="en-US" sz="2400" dirty="0">
                      <a:solidFill>
                        <a:srgbClr val="FFFFFF"/>
                      </a:solidFill>
                      <a:latin typeface="+mj-lt"/>
                    </a:rPr>
                    <a:t>+25%</a:t>
                  </a:r>
                  <a:endParaRPr lang="en-US" sz="3200" dirty="0">
                    <a:solidFill>
                      <a:srgbClr val="FFFFFF"/>
                    </a:solidFill>
                    <a:latin typeface="+mj-lt"/>
                  </a:endParaRPr>
                </a:p>
              </p:txBody>
            </p:sp>
          </p:grpSp>
          <p:sp>
            <p:nvSpPr>
              <p:cNvPr id="40" name="Rectangle: Rounded Corners 39">
                <a:extLst>
                  <a:ext uri="{FF2B5EF4-FFF2-40B4-BE49-F238E27FC236}">
                    <a16:creationId xmlns:a16="http://schemas.microsoft.com/office/drawing/2014/main" id="{41B05E56-9B85-4E9D-9A45-17B5A75B0B43}"/>
                  </a:ext>
                </a:extLst>
              </p:cNvPr>
              <p:cNvSpPr/>
              <p:nvPr/>
            </p:nvSpPr>
            <p:spPr>
              <a:xfrm>
                <a:off x="8965067" y="4358097"/>
                <a:ext cx="2317750" cy="923826"/>
              </a:xfrm>
              <a:prstGeom prst="roundRect">
                <a:avLst>
                  <a:gd name="adj" fmla="val 0"/>
                </a:avLst>
              </a:prstGeom>
              <a:solidFill>
                <a:schemeClr val="accent2"/>
              </a:solidFill>
              <a:ln w="444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mj-lt"/>
                </a:endParaRPr>
              </a:p>
            </p:txBody>
          </p:sp>
          <p:grpSp>
            <p:nvGrpSpPr>
              <p:cNvPr id="41" name="Group 40">
                <a:extLst>
                  <a:ext uri="{FF2B5EF4-FFF2-40B4-BE49-F238E27FC236}">
                    <a16:creationId xmlns:a16="http://schemas.microsoft.com/office/drawing/2014/main" id="{128C71F7-BEDE-48C7-A6C4-E0055999590E}"/>
                  </a:ext>
                </a:extLst>
              </p:cNvPr>
              <p:cNvGrpSpPr/>
              <p:nvPr/>
            </p:nvGrpSpPr>
            <p:grpSpPr>
              <a:xfrm>
                <a:off x="8965067" y="4489028"/>
                <a:ext cx="2109613" cy="656389"/>
                <a:chOff x="8965067" y="3299236"/>
                <a:chExt cx="2109613" cy="656389"/>
              </a:xfrm>
            </p:grpSpPr>
            <p:sp>
              <p:nvSpPr>
                <p:cNvPr id="42" name="Подзаголовок 2">
                  <a:extLst>
                    <a:ext uri="{FF2B5EF4-FFF2-40B4-BE49-F238E27FC236}">
                      <a16:creationId xmlns:a16="http://schemas.microsoft.com/office/drawing/2014/main" id="{964F477A-7EEA-46DA-93A1-EADB8CEE18FC}"/>
                    </a:ext>
                  </a:extLst>
                </p:cNvPr>
                <p:cNvSpPr txBox="1">
                  <a:spLocks/>
                </p:cNvSpPr>
                <p:nvPr/>
              </p:nvSpPr>
              <p:spPr>
                <a:xfrm>
                  <a:off x="9625344" y="3367261"/>
                  <a:ext cx="1449336" cy="3352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None/>
                  </a:pPr>
                  <a:r>
                    <a:rPr lang="en-US" sz="1600" dirty="0">
                      <a:solidFill>
                        <a:srgbClr val="FFFFFF"/>
                      </a:solidFill>
                      <a:latin typeface="+mj-lt"/>
                    </a:rPr>
                    <a:t>AD RECALL</a:t>
                  </a:r>
                </a:p>
              </p:txBody>
            </p:sp>
            <p:sp>
              <p:nvSpPr>
                <p:cNvPr id="43" name="Подзаголовок 2">
                  <a:extLst>
                    <a:ext uri="{FF2B5EF4-FFF2-40B4-BE49-F238E27FC236}">
                      <a16:creationId xmlns:a16="http://schemas.microsoft.com/office/drawing/2014/main" id="{55AD562B-F250-42D4-88F1-C374586A9EA3}"/>
                    </a:ext>
                  </a:extLst>
                </p:cNvPr>
                <p:cNvSpPr txBox="1">
                  <a:spLocks/>
                </p:cNvSpPr>
                <p:nvPr/>
              </p:nvSpPr>
              <p:spPr>
                <a:xfrm>
                  <a:off x="8965067" y="3299236"/>
                  <a:ext cx="821343" cy="6563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None/>
                  </a:pPr>
                  <a:r>
                    <a:rPr lang="en-US" sz="2400" dirty="0">
                      <a:solidFill>
                        <a:srgbClr val="FFFFFF"/>
                      </a:solidFill>
                      <a:latin typeface="+mj-lt"/>
                    </a:rPr>
                    <a:t>+58%</a:t>
                  </a:r>
                  <a:endParaRPr lang="en-US" sz="3200" dirty="0">
                    <a:solidFill>
                      <a:srgbClr val="FFFFFF"/>
                    </a:solidFill>
                    <a:latin typeface="+mj-lt"/>
                  </a:endParaRPr>
                </a:p>
              </p:txBody>
            </p:sp>
          </p:grpSp>
        </p:grpSp>
        <p:sp>
          <p:nvSpPr>
            <p:cNvPr id="33" name="Rectangle: Rounded Corners 32">
              <a:extLst>
                <a:ext uri="{FF2B5EF4-FFF2-40B4-BE49-F238E27FC236}">
                  <a16:creationId xmlns:a16="http://schemas.microsoft.com/office/drawing/2014/main" id="{DC4915FF-046B-44DF-BC88-142D7ADE92FA}"/>
                </a:ext>
              </a:extLst>
            </p:cNvPr>
            <p:cNvSpPr/>
            <p:nvPr/>
          </p:nvSpPr>
          <p:spPr>
            <a:xfrm>
              <a:off x="9020101" y="5960497"/>
              <a:ext cx="2920083" cy="642418"/>
            </a:xfrm>
            <a:prstGeom prst="roundRect">
              <a:avLst>
                <a:gd name="adj" fmla="val 0"/>
              </a:avLst>
            </a:prstGeom>
            <a:solidFill>
              <a:schemeClr val="accent2"/>
            </a:solidFill>
            <a:ln w="444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mj-lt"/>
              </a:endParaRPr>
            </a:p>
          </p:txBody>
        </p:sp>
        <p:sp>
          <p:nvSpPr>
            <p:cNvPr id="34" name="Подзаголовок 2">
              <a:extLst>
                <a:ext uri="{FF2B5EF4-FFF2-40B4-BE49-F238E27FC236}">
                  <a16:creationId xmlns:a16="http://schemas.microsoft.com/office/drawing/2014/main" id="{6CB10877-B312-426E-9C3C-A5911529BAEC}"/>
                </a:ext>
              </a:extLst>
            </p:cNvPr>
            <p:cNvSpPr txBox="1">
              <a:spLocks/>
            </p:cNvSpPr>
            <p:nvPr/>
          </p:nvSpPr>
          <p:spPr>
            <a:xfrm>
              <a:off x="9855504" y="5975971"/>
              <a:ext cx="1825987" cy="2330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None/>
              </a:pPr>
              <a:r>
                <a:rPr lang="en-US" sz="1600" dirty="0">
                  <a:solidFill>
                    <a:srgbClr val="FFFFFF"/>
                  </a:solidFill>
                  <a:latin typeface="+mj-lt"/>
                </a:rPr>
                <a:t>BETTER BRAND IMPRESSION</a:t>
              </a:r>
            </a:p>
          </p:txBody>
        </p:sp>
        <p:sp>
          <p:nvSpPr>
            <p:cNvPr id="35" name="Подзаголовок 2">
              <a:extLst>
                <a:ext uri="{FF2B5EF4-FFF2-40B4-BE49-F238E27FC236}">
                  <a16:creationId xmlns:a16="http://schemas.microsoft.com/office/drawing/2014/main" id="{19E3A4EF-1B3B-4B0C-AB52-AA74656BCE88}"/>
                </a:ext>
              </a:extLst>
            </p:cNvPr>
            <p:cNvSpPr txBox="1">
              <a:spLocks/>
            </p:cNvSpPr>
            <p:nvPr/>
          </p:nvSpPr>
          <p:spPr>
            <a:xfrm>
              <a:off x="9020101" y="6051545"/>
              <a:ext cx="1034792" cy="456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buNone/>
              </a:pPr>
              <a:r>
                <a:rPr lang="en-US" sz="2400" dirty="0">
                  <a:solidFill>
                    <a:srgbClr val="FFFFFF"/>
                  </a:solidFill>
                  <a:latin typeface="+mj-lt"/>
                </a:rPr>
                <a:t>+25%</a:t>
              </a:r>
              <a:endParaRPr lang="en-US" sz="3200" dirty="0">
                <a:solidFill>
                  <a:srgbClr val="FFFFFF"/>
                </a:solidFill>
                <a:latin typeface="+mj-lt"/>
              </a:endParaRPr>
            </a:p>
          </p:txBody>
        </p:sp>
      </p:grpSp>
    </p:spTree>
    <p:extLst>
      <p:ext uri="{BB962C8B-B14F-4D97-AF65-F5344CB8AC3E}">
        <p14:creationId xmlns:p14="http://schemas.microsoft.com/office/powerpoint/2010/main" val="78977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Table 48">
            <a:extLst>
              <a:ext uri="{FF2B5EF4-FFF2-40B4-BE49-F238E27FC236}">
                <a16:creationId xmlns:a16="http://schemas.microsoft.com/office/drawing/2014/main" id="{EE8299AC-7902-48C3-8822-6A455570ABF0}"/>
              </a:ext>
            </a:extLst>
          </p:cNvPr>
          <p:cNvGraphicFramePr>
            <a:graphicFrameLocks noGrp="1"/>
          </p:cNvGraphicFramePr>
          <p:nvPr/>
        </p:nvGraphicFramePr>
        <p:xfrm>
          <a:off x="3591452" y="5357234"/>
          <a:ext cx="2693095" cy="1354755"/>
        </p:xfrm>
        <a:graphic>
          <a:graphicData uri="http://schemas.openxmlformats.org/drawingml/2006/table">
            <a:tbl>
              <a:tblPr firstRow="1" bandRow="1">
                <a:tableStyleId>{5C22544A-7EE6-4342-B048-85BDC9FD1C3A}</a:tableStyleId>
              </a:tblPr>
              <a:tblGrid>
                <a:gridCol w="625315">
                  <a:extLst>
                    <a:ext uri="{9D8B030D-6E8A-4147-A177-3AD203B41FA5}">
                      <a16:colId xmlns:a16="http://schemas.microsoft.com/office/drawing/2014/main" val="366029139"/>
                    </a:ext>
                  </a:extLst>
                </a:gridCol>
                <a:gridCol w="2067780">
                  <a:extLst>
                    <a:ext uri="{9D8B030D-6E8A-4147-A177-3AD203B41FA5}">
                      <a16:colId xmlns:a16="http://schemas.microsoft.com/office/drawing/2014/main" val="3901105052"/>
                    </a:ext>
                  </a:extLst>
                </a:gridCol>
              </a:tblGrid>
              <a:tr h="451585">
                <a:tc gridSpan="2">
                  <a:txBody>
                    <a:bodyPr/>
                    <a:lstStyle/>
                    <a:p>
                      <a:pPr algn="ctr"/>
                      <a:r>
                        <a:rPr lang="en-GB" sz="1400" dirty="0"/>
                        <a:t>What has worked in the past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hMerge="1">
                  <a:txBody>
                    <a:bodyPr/>
                    <a:lstStyle/>
                    <a:p>
                      <a:endParaRPr lang="en-GB"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258759912"/>
                  </a:ext>
                </a:extLst>
              </a:tr>
              <a:tr h="451585">
                <a:tc>
                  <a:txBody>
                    <a:bodyPr/>
                    <a:lstStyle/>
                    <a:p>
                      <a:endParaRPr lang="en-GB" sz="1400"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GB" sz="1400" dirty="0">
                          <a:solidFill>
                            <a:schemeClr val="bg1"/>
                          </a:solidFill>
                        </a:rPr>
                        <a:t>Major channel</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75666145"/>
                  </a:ext>
                </a:extLst>
              </a:tr>
              <a:tr h="451585">
                <a:tc>
                  <a:txBody>
                    <a:bodyPr/>
                    <a:lstStyle/>
                    <a:p>
                      <a:endParaRPr lang="en-GB" sz="1400"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GB" sz="1400" dirty="0">
                          <a:solidFill>
                            <a:schemeClr val="bg1"/>
                          </a:solidFill>
                        </a:rPr>
                        <a:t>Minor channel</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73106688"/>
                  </a:ext>
                </a:extLst>
              </a:tr>
            </a:tbl>
          </a:graphicData>
        </a:graphic>
      </p:graphicFrame>
      <p:sp>
        <p:nvSpPr>
          <p:cNvPr id="2" name="Text Placeholder 1">
            <a:extLst>
              <a:ext uri="{FF2B5EF4-FFF2-40B4-BE49-F238E27FC236}">
                <a16:creationId xmlns:a16="http://schemas.microsoft.com/office/drawing/2014/main" id="{4BF92FA7-C2C2-4C34-85C1-6EBA1EA7B332}"/>
              </a:ext>
            </a:extLst>
          </p:cNvPr>
          <p:cNvSpPr>
            <a:spLocks noGrp="1"/>
          </p:cNvSpPr>
          <p:nvPr>
            <p:ph type="body" sz="quarter" idx="11"/>
          </p:nvPr>
        </p:nvSpPr>
        <p:spPr>
          <a:xfrm>
            <a:off x="4283242" y="7164163"/>
            <a:ext cx="9005621" cy="206082"/>
          </a:xfrm>
        </p:spPr>
        <p:txBody>
          <a:bodyPr/>
          <a:lstStyle/>
          <a:p>
            <a:r>
              <a:rPr lang="en-GB" dirty="0"/>
              <a:t>Source: Kantar/SAID Business School/University of Oxford, </a:t>
            </a:r>
            <a:r>
              <a:rPr lang="en-GB" dirty="0">
                <a:hlinkClick r:id="rId2"/>
              </a:rPr>
              <a:t>WARC Article</a:t>
            </a:r>
            <a:endParaRPr lang="en-GB" dirty="0"/>
          </a:p>
        </p:txBody>
      </p:sp>
      <p:sp>
        <p:nvSpPr>
          <p:cNvPr id="3" name="Title 2">
            <a:extLst>
              <a:ext uri="{FF2B5EF4-FFF2-40B4-BE49-F238E27FC236}">
                <a16:creationId xmlns:a16="http://schemas.microsoft.com/office/drawing/2014/main" id="{982D6BA1-27BA-4AD8-8EF3-1B78E0D2AB92}"/>
              </a:ext>
            </a:extLst>
          </p:cNvPr>
          <p:cNvSpPr>
            <a:spLocks noGrp="1"/>
          </p:cNvSpPr>
          <p:nvPr>
            <p:ph type="title"/>
          </p:nvPr>
        </p:nvSpPr>
        <p:spPr/>
        <p:txBody>
          <a:bodyPr/>
          <a:lstStyle/>
          <a:p>
            <a:r>
              <a:rPr lang="en-GB" dirty="0"/>
              <a:t>KANTAR RECOMMENDs including/upweighting cinema FOR more effective campaigns</a:t>
            </a:r>
          </a:p>
        </p:txBody>
      </p:sp>
      <p:sp>
        <p:nvSpPr>
          <p:cNvPr id="4" name="Text Placeholder 3">
            <a:extLst>
              <a:ext uri="{FF2B5EF4-FFF2-40B4-BE49-F238E27FC236}">
                <a16:creationId xmlns:a16="http://schemas.microsoft.com/office/drawing/2014/main" id="{F3582E2A-A4D8-4974-8373-67B8DB7224AA}"/>
              </a:ext>
            </a:extLst>
          </p:cNvPr>
          <p:cNvSpPr>
            <a:spLocks noGrp="1"/>
          </p:cNvSpPr>
          <p:nvPr>
            <p:ph type="body" sz="quarter" idx="27"/>
          </p:nvPr>
        </p:nvSpPr>
        <p:spPr>
          <a:xfrm>
            <a:off x="270623" y="651956"/>
            <a:ext cx="12412720" cy="436608"/>
          </a:xfrm>
        </p:spPr>
        <p:txBody>
          <a:bodyPr/>
          <a:lstStyle/>
          <a:p>
            <a:r>
              <a:rPr lang="en-GB" dirty="0"/>
              <a:t>Analysis of over 1,000 campaigns from Kantar’s CrossMedia database recommends brands should upweight cinema for campaigns that are specifically looking to achieve awareness, association and motivation goals.   </a:t>
            </a:r>
          </a:p>
        </p:txBody>
      </p:sp>
      <p:graphicFrame>
        <p:nvGraphicFramePr>
          <p:cNvPr id="11" name="Table 10">
            <a:extLst>
              <a:ext uri="{FF2B5EF4-FFF2-40B4-BE49-F238E27FC236}">
                <a16:creationId xmlns:a16="http://schemas.microsoft.com/office/drawing/2014/main" id="{A26D0E04-6D1C-4B06-B278-0112CEEFB65C}"/>
              </a:ext>
            </a:extLst>
          </p:cNvPr>
          <p:cNvGraphicFramePr>
            <a:graphicFrameLocks noGrp="1"/>
          </p:cNvGraphicFramePr>
          <p:nvPr>
            <p:extLst>
              <p:ext uri="{D42A27DB-BD31-4B8C-83A1-F6EECF244321}">
                <p14:modId xmlns:p14="http://schemas.microsoft.com/office/powerpoint/2010/main" val="3951952787"/>
              </p:ext>
            </p:extLst>
          </p:nvPr>
        </p:nvGraphicFramePr>
        <p:xfrm>
          <a:off x="353874" y="1630220"/>
          <a:ext cx="12329469" cy="2893043"/>
        </p:xfrm>
        <a:graphic>
          <a:graphicData uri="http://schemas.openxmlformats.org/drawingml/2006/table">
            <a:tbl>
              <a:tblPr firstRow="1" bandRow="1">
                <a:tableStyleId>{5C22544A-7EE6-4342-B048-85BDC9FD1C3A}</a:tableStyleId>
              </a:tblPr>
              <a:tblGrid>
                <a:gridCol w="1433673">
                  <a:extLst>
                    <a:ext uri="{9D8B030D-6E8A-4147-A177-3AD203B41FA5}">
                      <a16:colId xmlns:a16="http://schemas.microsoft.com/office/drawing/2014/main" val="1156846262"/>
                    </a:ext>
                  </a:extLst>
                </a:gridCol>
                <a:gridCol w="1210644">
                  <a:extLst>
                    <a:ext uri="{9D8B030D-6E8A-4147-A177-3AD203B41FA5}">
                      <a16:colId xmlns:a16="http://schemas.microsoft.com/office/drawing/2014/main" val="2536154575"/>
                    </a:ext>
                  </a:extLst>
                </a:gridCol>
                <a:gridCol w="1210644">
                  <a:extLst>
                    <a:ext uri="{9D8B030D-6E8A-4147-A177-3AD203B41FA5}">
                      <a16:colId xmlns:a16="http://schemas.microsoft.com/office/drawing/2014/main" val="3477457696"/>
                    </a:ext>
                  </a:extLst>
                </a:gridCol>
                <a:gridCol w="1210644">
                  <a:extLst>
                    <a:ext uri="{9D8B030D-6E8A-4147-A177-3AD203B41FA5}">
                      <a16:colId xmlns:a16="http://schemas.microsoft.com/office/drawing/2014/main" val="2373963039"/>
                    </a:ext>
                  </a:extLst>
                </a:gridCol>
                <a:gridCol w="1210644">
                  <a:extLst>
                    <a:ext uri="{9D8B030D-6E8A-4147-A177-3AD203B41FA5}">
                      <a16:colId xmlns:a16="http://schemas.microsoft.com/office/drawing/2014/main" val="395603535"/>
                    </a:ext>
                  </a:extLst>
                </a:gridCol>
                <a:gridCol w="1210644">
                  <a:extLst>
                    <a:ext uri="{9D8B030D-6E8A-4147-A177-3AD203B41FA5}">
                      <a16:colId xmlns:a16="http://schemas.microsoft.com/office/drawing/2014/main" val="3146477023"/>
                    </a:ext>
                  </a:extLst>
                </a:gridCol>
                <a:gridCol w="1210644">
                  <a:extLst>
                    <a:ext uri="{9D8B030D-6E8A-4147-A177-3AD203B41FA5}">
                      <a16:colId xmlns:a16="http://schemas.microsoft.com/office/drawing/2014/main" val="1491235159"/>
                    </a:ext>
                  </a:extLst>
                </a:gridCol>
                <a:gridCol w="1210644">
                  <a:extLst>
                    <a:ext uri="{9D8B030D-6E8A-4147-A177-3AD203B41FA5}">
                      <a16:colId xmlns:a16="http://schemas.microsoft.com/office/drawing/2014/main" val="1158522668"/>
                    </a:ext>
                  </a:extLst>
                </a:gridCol>
                <a:gridCol w="1210644">
                  <a:extLst>
                    <a:ext uri="{9D8B030D-6E8A-4147-A177-3AD203B41FA5}">
                      <a16:colId xmlns:a16="http://schemas.microsoft.com/office/drawing/2014/main" val="339147735"/>
                    </a:ext>
                  </a:extLst>
                </a:gridCol>
                <a:gridCol w="1210644">
                  <a:extLst>
                    <a:ext uri="{9D8B030D-6E8A-4147-A177-3AD203B41FA5}">
                      <a16:colId xmlns:a16="http://schemas.microsoft.com/office/drawing/2014/main" val="505187109"/>
                    </a:ext>
                  </a:extLst>
                </a:gridCol>
              </a:tblGrid>
              <a:tr h="696050">
                <a:tc>
                  <a:txBody>
                    <a:bodyPr/>
                    <a:lstStyle/>
                    <a:p>
                      <a:pPr algn="ctr"/>
                      <a:endParaRPr lang="en-GB" sz="1600" dirty="0">
                        <a:solidFill>
                          <a:srgbClr val="FFFFFF"/>
                        </a:solidFill>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dirty="0">
                          <a:solidFill>
                            <a:srgbClr val="FFFFFF"/>
                          </a:solidFill>
                        </a:rPr>
                        <a:t>TV </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Facebook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OOH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YouTube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Cinema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News-brands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POS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Online display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tc>
                  <a:txBody>
                    <a:bodyPr/>
                    <a:lstStyle/>
                    <a:p>
                      <a:pPr algn="ctr"/>
                      <a:r>
                        <a:rPr lang="en-GB" sz="1600" dirty="0">
                          <a:solidFill>
                            <a:srgbClr val="FFFFFF"/>
                          </a:solidFill>
                        </a:rPr>
                        <a:t>Magazines</a:t>
                      </a:r>
                    </a:p>
                  </a:txBody>
                  <a:tcPr anchor="ctr">
                    <a:lnL w="12700" cap="flat" cmpd="sng" algn="ctr">
                      <a:no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noFill/>
                      <a:prstDash val="solid"/>
                      <a:round/>
                      <a:headEnd type="none" w="med" len="med"/>
                      <a:tailEnd type="none" w="med" len="med"/>
                    </a:lnT>
                    <a:lnB w="38100" cmpd="sng">
                      <a:noFill/>
                    </a:lnB>
                    <a:solidFill>
                      <a:schemeClr val="accent4"/>
                    </a:solidFill>
                  </a:tcPr>
                </a:tc>
                <a:extLst>
                  <a:ext uri="{0D108BD9-81ED-4DB2-BD59-A6C34878D82A}">
                    <a16:rowId xmlns:a16="http://schemas.microsoft.com/office/drawing/2014/main" val="1044661904"/>
                  </a:ext>
                </a:extLst>
              </a:tr>
              <a:tr h="732331">
                <a:tc>
                  <a:txBody>
                    <a:bodyPr/>
                    <a:lstStyle/>
                    <a:p>
                      <a:pPr algn="ctr"/>
                      <a:r>
                        <a:rPr lang="en-GB" sz="1100" dirty="0">
                          <a:solidFill>
                            <a:srgbClr val="FFFFFF"/>
                          </a:solidFill>
                        </a:rPr>
                        <a:t>AWARENESS</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GB" sz="1600" dirty="0">
                        <a:solidFill>
                          <a:schemeClr val="bg1"/>
                        </a:solidFill>
                      </a:endParaRPr>
                    </a:p>
                  </a:txBody>
                  <a:tcPr anchor="ctr">
                    <a:lnL w="12700" cmpd="sng">
                      <a:noFill/>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0771815"/>
                  </a:ext>
                </a:extLst>
              </a:tr>
              <a:tr h="732331">
                <a:tc>
                  <a:txBody>
                    <a:bodyPr/>
                    <a:lstStyle/>
                    <a:p>
                      <a:pPr algn="ctr"/>
                      <a:r>
                        <a:rPr lang="en-GB" sz="1100" dirty="0">
                          <a:solidFill>
                            <a:srgbClr val="FFFFFF"/>
                          </a:solidFill>
                        </a:rPr>
                        <a:t>ASSOCIATION</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ctr"/>
                      <a:endParaRPr lang="en-GB" sz="1600" dirty="0">
                        <a:solidFill>
                          <a:schemeClr val="bg1"/>
                        </a:solidFill>
                      </a:endParaRPr>
                    </a:p>
                  </a:txBody>
                  <a:tcPr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5493810"/>
                  </a:ext>
                </a:extLst>
              </a:tr>
              <a:tr h="732331">
                <a:tc>
                  <a:txBody>
                    <a:bodyPr/>
                    <a:lstStyle/>
                    <a:p>
                      <a:pPr algn="ctr"/>
                      <a:r>
                        <a:rPr lang="en-GB" sz="1100" dirty="0">
                          <a:solidFill>
                            <a:srgbClr val="FFFFFF"/>
                          </a:solidFill>
                        </a:rPr>
                        <a:t>MOTIVATION</a:t>
                      </a:r>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endParaRPr lang="en-GB" sz="1600" dirty="0">
                        <a:solidFill>
                          <a:schemeClr val="bg1"/>
                        </a:solidFill>
                      </a:endParaRPr>
                    </a:p>
                  </a:txBody>
                  <a:tcPr anchor="ctr">
                    <a:lnL w="12700" cmpd="sng">
                      <a:noFill/>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600" dirty="0">
                        <a:solidFill>
                          <a:schemeClr val="bg1"/>
                        </a:solidFill>
                      </a:endParaRP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2250634"/>
                  </a:ext>
                </a:extLst>
              </a:tr>
            </a:tbl>
          </a:graphicData>
        </a:graphic>
      </p:graphicFrame>
      <p:sp>
        <p:nvSpPr>
          <p:cNvPr id="12" name="Arrow: Down 11">
            <a:extLst>
              <a:ext uri="{FF2B5EF4-FFF2-40B4-BE49-F238E27FC236}">
                <a16:creationId xmlns:a16="http://schemas.microsoft.com/office/drawing/2014/main" id="{D085CD1A-BA04-46FC-8B21-2145DD541F0A}"/>
              </a:ext>
            </a:extLst>
          </p:cNvPr>
          <p:cNvSpPr/>
          <p:nvPr/>
        </p:nvSpPr>
        <p:spPr>
          <a:xfrm rot="10800000">
            <a:off x="7052567" y="2441318"/>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ECA398AD-4EE6-4C2F-8BB8-080325578EFA}"/>
              </a:ext>
            </a:extLst>
          </p:cNvPr>
          <p:cNvSpPr/>
          <p:nvPr/>
        </p:nvSpPr>
        <p:spPr>
          <a:xfrm rot="10800000">
            <a:off x="7052567" y="3159726"/>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36D0A7BC-BF91-46C0-B24C-101048FCC61F}"/>
              </a:ext>
            </a:extLst>
          </p:cNvPr>
          <p:cNvSpPr/>
          <p:nvPr/>
        </p:nvSpPr>
        <p:spPr>
          <a:xfrm rot="10800000">
            <a:off x="7052567" y="3909993"/>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C008C4F4-A008-4B1A-8530-48D06BB852E8}"/>
              </a:ext>
            </a:extLst>
          </p:cNvPr>
          <p:cNvSpPr/>
          <p:nvPr/>
        </p:nvSpPr>
        <p:spPr>
          <a:xfrm rot="10800000">
            <a:off x="9445187" y="3159725"/>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AF6E0070-787D-4CBE-BCF4-7F19FDF7BA76}"/>
              </a:ext>
            </a:extLst>
          </p:cNvPr>
          <p:cNvSpPr/>
          <p:nvPr/>
        </p:nvSpPr>
        <p:spPr>
          <a:xfrm rot="10800000">
            <a:off x="5847745" y="2441318"/>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01B6E67-FC79-4B76-A9B6-8B5425431C36}"/>
              </a:ext>
            </a:extLst>
          </p:cNvPr>
          <p:cNvSpPr/>
          <p:nvPr/>
        </p:nvSpPr>
        <p:spPr>
          <a:xfrm rot="10800000">
            <a:off x="5847745" y="3159726"/>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6C35B59B-DA14-4FE7-A4B3-2F9AC5F8479D}"/>
              </a:ext>
            </a:extLst>
          </p:cNvPr>
          <p:cNvSpPr/>
          <p:nvPr/>
        </p:nvSpPr>
        <p:spPr>
          <a:xfrm rot="10800000">
            <a:off x="5847745" y="3909993"/>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Oval 21">
            <a:extLst>
              <a:ext uri="{FF2B5EF4-FFF2-40B4-BE49-F238E27FC236}">
                <a16:creationId xmlns:a16="http://schemas.microsoft.com/office/drawing/2014/main" id="{019178E8-78FB-4B55-AA8F-FEC51E93D328}"/>
              </a:ext>
            </a:extLst>
          </p:cNvPr>
          <p:cNvSpPr/>
          <p:nvPr/>
        </p:nvSpPr>
        <p:spPr>
          <a:xfrm>
            <a:off x="8262884" y="2518321"/>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Oval 22">
            <a:extLst>
              <a:ext uri="{FF2B5EF4-FFF2-40B4-BE49-F238E27FC236}">
                <a16:creationId xmlns:a16="http://schemas.microsoft.com/office/drawing/2014/main" id="{99EF0456-D471-4201-9795-27AEB5DAD619}"/>
              </a:ext>
            </a:extLst>
          </p:cNvPr>
          <p:cNvSpPr/>
          <p:nvPr/>
        </p:nvSpPr>
        <p:spPr>
          <a:xfrm>
            <a:off x="2197364" y="2518320"/>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Oval 23">
            <a:extLst>
              <a:ext uri="{FF2B5EF4-FFF2-40B4-BE49-F238E27FC236}">
                <a16:creationId xmlns:a16="http://schemas.microsoft.com/office/drawing/2014/main" id="{857EC2FF-7E33-478B-BCE2-175D7910AC89}"/>
              </a:ext>
            </a:extLst>
          </p:cNvPr>
          <p:cNvSpPr/>
          <p:nvPr/>
        </p:nvSpPr>
        <p:spPr>
          <a:xfrm>
            <a:off x="2197364" y="3268740"/>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Oval 25">
            <a:extLst>
              <a:ext uri="{FF2B5EF4-FFF2-40B4-BE49-F238E27FC236}">
                <a16:creationId xmlns:a16="http://schemas.microsoft.com/office/drawing/2014/main" id="{40A5306F-4D60-41F7-9880-951E53325199}"/>
              </a:ext>
            </a:extLst>
          </p:cNvPr>
          <p:cNvSpPr/>
          <p:nvPr/>
        </p:nvSpPr>
        <p:spPr>
          <a:xfrm>
            <a:off x="2197363" y="3994035"/>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7" name="Oval 26">
            <a:extLst>
              <a:ext uri="{FF2B5EF4-FFF2-40B4-BE49-F238E27FC236}">
                <a16:creationId xmlns:a16="http://schemas.microsoft.com/office/drawing/2014/main" id="{7428DA93-39B6-4507-A794-E72084F2B7E3}"/>
              </a:ext>
            </a:extLst>
          </p:cNvPr>
          <p:cNvSpPr/>
          <p:nvPr/>
        </p:nvSpPr>
        <p:spPr>
          <a:xfrm>
            <a:off x="3399230" y="3268740"/>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29" name="Oval 28">
            <a:extLst>
              <a:ext uri="{FF2B5EF4-FFF2-40B4-BE49-F238E27FC236}">
                <a16:creationId xmlns:a16="http://schemas.microsoft.com/office/drawing/2014/main" id="{EC27CE04-9DD0-4FC0-9EF6-648FB842F832}"/>
              </a:ext>
            </a:extLst>
          </p:cNvPr>
          <p:cNvSpPr/>
          <p:nvPr/>
        </p:nvSpPr>
        <p:spPr>
          <a:xfrm>
            <a:off x="3399229" y="3994035"/>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Oval 29">
            <a:extLst>
              <a:ext uri="{FF2B5EF4-FFF2-40B4-BE49-F238E27FC236}">
                <a16:creationId xmlns:a16="http://schemas.microsoft.com/office/drawing/2014/main" id="{53C73361-7442-4C26-B940-A5E3C9547111}"/>
              </a:ext>
            </a:extLst>
          </p:cNvPr>
          <p:cNvSpPr/>
          <p:nvPr/>
        </p:nvSpPr>
        <p:spPr>
          <a:xfrm>
            <a:off x="4527237" y="2518320"/>
            <a:ext cx="336884" cy="332883"/>
          </a:xfrm>
          <a:prstGeom prst="ellipse">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Oval 30">
            <a:extLst>
              <a:ext uri="{FF2B5EF4-FFF2-40B4-BE49-F238E27FC236}">
                <a16:creationId xmlns:a16="http://schemas.microsoft.com/office/drawing/2014/main" id="{2BFF0609-A55A-402F-92E8-2D72A5B1DF9C}"/>
              </a:ext>
            </a:extLst>
          </p:cNvPr>
          <p:cNvSpPr/>
          <p:nvPr/>
        </p:nvSpPr>
        <p:spPr>
          <a:xfrm>
            <a:off x="4527237" y="3268740"/>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Oval 31">
            <a:extLst>
              <a:ext uri="{FF2B5EF4-FFF2-40B4-BE49-F238E27FC236}">
                <a16:creationId xmlns:a16="http://schemas.microsoft.com/office/drawing/2014/main" id="{9CE7A4FC-EC98-4D40-BEFB-A92DCCE0FF83}"/>
              </a:ext>
            </a:extLst>
          </p:cNvPr>
          <p:cNvSpPr/>
          <p:nvPr/>
        </p:nvSpPr>
        <p:spPr>
          <a:xfrm>
            <a:off x="4527236" y="3994034"/>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Arrow: Down 34">
            <a:extLst>
              <a:ext uri="{FF2B5EF4-FFF2-40B4-BE49-F238E27FC236}">
                <a16:creationId xmlns:a16="http://schemas.microsoft.com/office/drawing/2014/main" id="{A28FE251-D3C7-4274-B95B-D7BEC075DD52}"/>
              </a:ext>
            </a:extLst>
          </p:cNvPr>
          <p:cNvSpPr/>
          <p:nvPr/>
        </p:nvSpPr>
        <p:spPr>
          <a:xfrm>
            <a:off x="4931972" y="2533571"/>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6" name="Arrow: Down 35">
            <a:extLst>
              <a:ext uri="{FF2B5EF4-FFF2-40B4-BE49-F238E27FC236}">
                <a16:creationId xmlns:a16="http://schemas.microsoft.com/office/drawing/2014/main" id="{62FC7FDE-8C3A-41E4-9162-A06E07AFE429}"/>
              </a:ext>
            </a:extLst>
          </p:cNvPr>
          <p:cNvSpPr/>
          <p:nvPr/>
        </p:nvSpPr>
        <p:spPr>
          <a:xfrm>
            <a:off x="4931972" y="3268740"/>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7" name="Arrow: Down 36">
            <a:extLst>
              <a:ext uri="{FF2B5EF4-FFF2-40B4-BE49-F238E27FC236}">
                <a16:creationId xmlns:a16="http://schemas.microsoft.com/office/drawing/2014/main" id="{A89A42F0-D45B-415F-AF10-86E4EC38FEFF}"/>
              </a:ext>
            </a:extLst>
          </p:cNvPr>
          <p:cNvSpPr/>
          <p:nvPr/>
        </p:nvSpPr>
        <p:spPr>
          <a:xfrm>
            <a:off x="4931971" y="4001659"/>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39" name="Arrow: Down 38">
            <a:extLst>
              <a:ext uri="{FF2B5EF4-FFF2-40B4-BE49-F238E27FC236}">
                <a16:creationId xmlns:a16="http://schemas.microsoft.com/office/drawing/2014/main" id="{FE336535-2AAA-4204-9EF8-204E2A7BD8CC}"/>
              </a:ext>
            </a:extLst>
          </p:cNvPr>
          <p:cNvSpPr/>
          <p:nvPr/>
        </p:nvSpPr>
        <p:spPr>
          <a:xfrm rot="10800000">
            <a:off x="3796806" y="4006704"/>
            <a:ext cx="288520" cy="317632"/>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Arrow: Down 39">
            <a:extLst>
              <a:ext uri="{FF2B5EF4-FFF2-40B4-BE49-F238E27FC236}">
                <a16:creationId xmlns:a16="http://schemas.microsoft.com/office/drawing/2014/main" id="{D7373FAD-9664-46EC-84EE-DFF5DEC7FCE3}"/>
              </a:ext>
            </a:extLst>
          </p:cNvPr>
          <p:cNvSpPr/>
          <p:nvPr/>
        </p:nvSpPr>
        <p:spPr>
          <a:xfrm rot="10800000">
            <a:off x="3399230" y="2441317"/>
            <a:ext cx="336884" cy="500967"/>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1" name="Arrow: Down 40">
            <a:extLst>
              <a:ext uri="{FF2B5EF4-FFF2-40B4-BE49-F238E27FC236}">
                <a16:creationId xmlns:a16="http://schemas.microsoft.com/office/drawing/2014/main" id="{DFA1656B-1E97-4445-8212-92497E035C42}"/>
              </a:ext>
            </a:extLst>
          </p:cNvPr>
          <p:cNvSpPr/>
          <p:nvPr/>
        </p:nvSpPr>
        <p:spPr>
          <a:xfrm>
            <a:off x="2592473" y="2533571"/>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2" name="Arrow: Down 41">
            <a:extLst>
              <a:ext uri="{FF2B5EF4-FFF2-40B4-BE49-F238E27FC236}">
                <a16:creationId xmlns:a16="http://schemas.microsoft.com/office/drawing/2014/main" id="{82BAE0CD-8F91-438A-AF6C-41B2797A1778}"/>
              </a:ext>
            </a:extLst>
          </p:cNvPr>
          <p:cNvSpPr/>
          <p:nvPr/>
        </p:nvSpPr>
        <p:spPr>
          <a:xfrm>
            <a:off x="2592473" y="3268740"/>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3" name="Arrow: Down 42">
            <a:extLst>
              <a:ext uri="{FF2B5EF4-FFF2-40B4-BE49-F238E27FC236}">
                <a16:creationId xmlns:a16="http://schemas.microsoft.com/office/drawing/2014/main" id="{5568EA66-FF78-4796-9860-2FF023AE6A23}"/>
              </a:ext>
            </a:extLst>
          </p:cNvPr>
          <p:cNvSpPr/>
          <p:nvPr/>
        </p:nvSpPr>
        <p:spPr>
          <a:xfrm>
            <a:off x="2592472" y="4001659"/>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Arrow: Down 44">
            <a:extLst>
              <a:ext uri="{FF2B5EF4-FFF2-40B4-BE49-F238E27FC236}">
                <a16:creationId xmlns:a16="http://schemas.microsoft.com/office/drawing/2014/main" id="{C256A5F0-9CCF-4DD0-876F-FF72548F8DFC}"/>
              </a:ext>
            </a:extLst>
          </p:cNvPr>
          <p:cNvSpPr/>
          <p:nvPr/>
        </p:nvSpPr>
        <p:spPr>
          <a:xfrm rot="10800000">
            <a:off x="7253064" y="6306453"/>
            <a:ext cx="336884" cy="312288"/>
          </a:xfrm>
          <a:prstGeom prst="downArrow">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6" name="Oval 45">
            <a:extLst>
              <a:ext uri="{FF2B5EF4-FFF2-40B4-BE49-F238E27FC236}">
                <a16:creationId xmlns:a16="http://schemas.microsoft.com/office/drawing/2014/main" id="{F9A8086D-43DD-4E44-A1A7-4F717AC6F797}"/>
              </a:ext>
            </a:extLst>
          </p:cNvPr>
          <p:cNvSpPr/>
          <p:nvPr/>
        </p:nvSpPr>
        <p:spPr>
          <a:xfrm>
            <a:off x="3738118" y="5868171"/>
            <a:ext cx="336884" cy="332883"/>
          </a:xfrm>
          <a:prstGeom prst="ellipse">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7" name="Oval 46">
            <a:extLst>
              <a:ext uri="{FF2B5EF4-FFF2-40B4-BE49-F238E27FC236}">
                <a16:creationId xmlns:a16="http://schemas.microsoft.com/office/drawing/2014/main" id="{4581497D-62B5-44B7-8FAB-51565C588930}"/>
              </a:ext>
            </a:extLst>
          </p:cNvPr>
          <p:cNvSpPr/>
          <p:nvPr/>
        </p:nvSpPr>
        <p:spPr>
          <a:xfrm>
            <a:off x="3738118" y="6309331"/>
            <a:ext cx="336884" cy="332883"/>
          </a:xfrm>
          <a:prstGeom prst="ellipse">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48" name="Arrow: Down 47">
            <a:extLst>
              <a:ext uri="{FF2B5EF4-FFF2-40B4-BE49-F238E27FC236}">
                <a16:creationId xmlns:a16="http://schemas.microsoft.com/office/drawing/2014/main" id="{86C744B4-DBEC-4A12-B3E5-84E63BB23D98}"/>
              </a:ext>
            </a:extLst>
          </p:cNvPr>
          <p:cNvSpPr/>
          <p:nvPr/>
        </p:nvSpPr>
        <p:spPr>
          <a:xfrm>
            <a:off x="7277246" y="5867893"/>
            <a:ext cx="288520" cy="317632"/>
          </a:xfrm>
          <a:prstGeom prst="downArrow">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50" name="Table 49">
            <a:extLst>
              <a:ext uri="{FF2B5EF4-FFF2-40B4-BE49-F238E27FC236}">
                <a16:creationId xmlns:a16="http://schemas.microsoft.com/office/drawing/2014/main" id="{752BC5EA-B63D-48D8-99FF-9A639721460A}"/>
              </a:ext>
            </a:extLst>
          </p:cNvPr>
          <p:cNvGraphicFramePr>
            <a:graphicFrameLocks noGrp="1"/>
          </p:cNvGraphicFramePr>
          <p:nvPr/>
        </p:nvGraphicFramePr>
        <p:xfrm>
          <a:off x="7107521" y="5357233"/>
          <a:ext cx="2695805" cy="1354755"/>
        </p:xfrm>
        <a:graphic>
          <a:graphicData uri="http://schemas.openxmlformats.org/drawingml/2006/table">
            <a:tbl>
              <a:tblPr firstRow="1" bandRow="1">
                <a:tableStyleId>{5C22544A-7EE6-4342-B048-85BDC9FD1C3A}</a:tableStyleId>
              </a:tblPr>
              <a:tblGrid>
                <a:gridCol w="621772">
                  <a:extLst>
                    <a:ext uri="{9D8B030D-6E8A-4147-A177-3AD203B41FA5}">
                      <a16:colId xmlns:a16="http://schemas.microsoft.com/office/drawing/2014/main" val="366029139"/>
                    </a:ext>
                  </a:extLst>
                </a:gridCol>
                <a:gridCol w="2074033">
                  <a:extLst>
                    <a:ext uri="{9D8B030D-6E8A-4147-A177-3AD203B41FA5}">
                      <a16:colId xmlns:a16="http://schemas.microsoft.com/office/drawing/2014/main" val="3901105052"/>
                    </a:ext>
                  </a:extLst>
                </a:gridCol>
              </a:tblGrid>
              <a:tr h="451585">
                <a:tc gridSpan="2">
                  <a:txBody>
                    <a:bodyPr/>
                    <a:lstStyle/>
                    <a:p>
                      <a:pPr algn="ctr"/>
                      <a:r>
                        <a:rPr lang="en-GB" sz="1400" dirty="0"/>
                        <a:t>Recommendations</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hMerge="1">
                  <a:txBody>
                    <a:bodyPr/>
                    <a:lstStyle/>
                    <a:p>
                      <a:endParaRPr lang="en-GB"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4258759912"/>
                  </a:ext>
                </a:extLst>
              </a:tr>
              <a:tr h="451585">
                <a:tc>
                  <a:txBody>
                    <a:bodyPr/>
                    <a:lstStyle/>
                    <a:p>
                      <a:endParaRPr lang="en-GB"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GB" sz="1400" dirty="0">
                          <a:solidFill>
                            <a:schemeClr val="bg1"/>
                          </a:solidFill>
                        </a:rPr>
                        <a:t>Channel to downweight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875666145"/>
                  </a:ext>
                </a:extLst>
              </a:tr>
              <a:tr h="451585">
                <a:tc>
                  <a:txBody>
                    <a:bodyPr/>
                    <a:lstStyle/>
                    <a:p>
                      <a:endParaRPr lang="en-GB" dirty="0"/>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pPr algn="ctr"/>
                      <a:r>
                        <a:rPr lang="en-GB" sz="1400" dirty="0">
                          <a:solidFill>
                            <a:schemeClr val="bg1"/>
                          </a:solidFill>
                        </a:rPr>
                        <a:t>Channel to upweight</a:t>
                      </a:r>
                    </a:p>
                  </a:txBody>
                  <a:tcPr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973106688"/>
                  </a:ext>
                </a:extLst>
              </a:tr>
            </a:tbl>
          </a:graphicData>
        </a:graphic>
      </p:graphicFrame>
    </p:spTree>
    <p:extLst>
      <p:ext uri="{BB962C8B-B14F-4D97-AF65-F5344CB8AC3E}">
        <p14:creationId xmlns:p14="http://schemas.microsoft.com/office/powerpoint/2010/main" val="34409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B9B7F9-9341-4CBA-8105-789D4F930BE7}"/>
              </a:ext>
            </a:extLst>
          </p:cNvPr>
          <p:cNvSpPr>
            <a:spLocks noGrp="1"/>
          </p:cNvSpPr>
          <p:nvPr>
            <p:ph type="title"/>
          </p:nvPr>
        </p:nvSpPr>
        <p:spPr/>
        <p:txBody>
          <a:bodyPr/>
          <a:lstStyle/>
          <a:p>
            <a:r>
              <a:rPr lang="en-GB" dirty="0"/>
              <a:t>CASE STUDIES</a:t>
            </a:r>
          </a:p>
        </p:txBody>
      </p:sp>
      <p:sp>
        <p:nvSpPr>
          <p:cNvPr id="9" name="Text Placeholder 8">
            <a:extLst>
              <a:ext uri="{FF2B5EF4-FFF2-40B4-BE49-F238E27FC236}">
                <a16:creationId xmlns:a16="http://schemas.microsoft.com/office/drawing/2014/main" id="{54E02D74-F89D-4D31-9F2B-CC10F04AB249}"/>
              </a:ext>
            </a:extLst>
          </p:cNvPr>
          <p:cNvSpPr>
            <a:spLocks noGrp="1"/>
          </p:cNvSpPr>
          <p:nvPr>
            <p:ph type="body" sz="quarter" idx="18"/>
          </p:nvPr>
        </p:nvSpPr>
        <p:spPr>
          <a:xfrm>
            <a:off x="139452" y="4492554"/>
            <a:ext cx="4149828" cy="172963"/>
          </a:xfrm>
        </p:spPr>
        <p:txBody>
          <a:bodyPr/>
          <a:lstStyle/>
          <a:p>
            <a:pPr marL="171450" indent="-171450">
              <a:lnSpc>
                <a:spcPct val="100000"/>
              </a:lnSpc>
              <a:spcBef>
                <a:spcPts val="1100"/>
              </a:spcBef>
              <a:buClr>
                <a:schemeClr val="bg1"/>
              </a:buClr>
              <a:buFont typeface="LucidaGrande" charset="0"/>
              <a:buChar char="-"/>
            </a:pPr>
            <a:r>
              <a:rPr lang="en-GB" sz="1050" kern="1000" dirty="0">
                <a:solidFill>
                  <a:schemeClr val="bg1"/>
                </a:solidFill>
              </a:rPr>
              <a:t>Wanting to move past the disruption from the pandemic and focus on the joy of travelling once more, Virgin Atlantic aimed to celebrate people as they are, being inclusive and showing that travelling with them is for everyone. </a:t>
            </a:r>
          </a:p>
          <a:p>
            <a:pPr marL="171450" indent="-171450">
              <a:lnSpc>
                <a:spcPct val="100000"/>
              </a:lnSpc>
              <a:spcBef>
                <a:spcPts val="1100"/>
              </a:spcBef>
              <a:buClr>
                <a:schemeClr val="bg1"/>
              </a:buClr>
              <a:buFont typeface="LucidaGrande" charset="0"/>
              <a:buChar char="-"/>
            </a:pPr>
            <a:r>
              <a:rPr lang="en-GB" sz="1050" kern="1000" dirty="0">
                <a:solidFill>
                  <a:schemeClr val="bg1"/>
                </a:solidFill>
              </a:rPr>
              <a:t>Knowing that cinema can add valuable incremental reach in a highly attentive environment, Virgin Atlantic ran its campaign nationally across cinema alongside a wider campaign including TV, BVOD, Social, Online &amp; Outdoor.</a:t>
            </a:r>
          </a:p>
          <a:p>
            <a:pPr marL="171450" lvl="0" indent="-171450">
              <a:lnSpc>
                <a:spcPct val="100000"/>
              </a:lnSpc>
              <a:buClr>
                <a:srgbClr val="000000"/>
              </a:buClr>
              <a:buFont typeface="Lucida Grande"/>
              <a:buChar char="-"/>
            </a:pPr>
            <a:endParaRPr lang="en-GB" sz="1050" dirty="0">
              <a:solidFill>
                <a:srgbClr val="000000"/>
              </a:solidFill>
              <a:cs typeface="Arial"/>
            </a:endParaRPr>
          </a:p>
          <a:p>
            <a:pPr marL="171450" lvl="0" indent="-171450">
              <a:lnSpc>
                <a:spcPct val="100000"/>
              </a:lnSpc>
              <a:buClr>
                <a:srgbClr val="000000"/>
              </a:buClr>
              <a:buFont typeface="Lucida Grande"/>
              <a:buChar char="-"/>
            </a:pPr>
            <a:r>
              <a:rPr lang="en-GB" sz="1050" dirty="0">
                <a:solidFill>
                  <a:srgbClr val="000000"/>
                </a:solidFill>
                <a:cs typeface="Arial"/>
              </a:rPr>
              <a:t>Cinema helped the campaign deliver on several key objectives, with significant uplifts seen in spontaneous brand awareness (+28%), ad recall (+24%) and consideration (+18%). </a:t>
            </a:r>
          </a:p>
          <a:p>
            <a:pPr marL="171450" lvl="0" indent="-171450">
              <a:lnSpc>
                <a:spcPct val="100000"/>
              </a:lnSpc>
              <a:buClr>
                <a:srgbClr val="000000"/>
              </a:buClr>
              <a:buFont typeface="Lucida Grande"/>
              <a:buChar char="-"/>
            </a:pPr>
            <a:endParaRPr lang="en-GB" sz="1050" dirty="0">
              <a:solidFill>
                <a:srgbClr val="000000"/>
              </a:solidFill>
              <a:cs typeface="Arial"/>
            </a:endParaRPr>
          </a:p>
          <a:p>
            <a:pPr marL="171450" lvl="0" indent="-171450">
              <a:lnSpc>
                <a:spcPct val="100000"/>
              </a:lnSpc>
              <a:buClr>
                <a:srgbClr val="000000"/>
              </a:buClr>
              <a:buFont typeface="Lucida Grande"/>
              <a:buChar char="-"/>
            </a:pPr>
            <a:endParaRPr lang="en-GB" sz="1050" b="1" dirty="0">
              <a:solidFill>
                <a:schemeClr val="tx2"/>
              </a:solidFill>
              <a:cs typeface="Arial"/>
            </a:endParaRPr>
          </a:p>
          <a:p>
            <a:pPr marL="171450" lvl="0" indent="-171450">
              <a:lnSpc>
                <a:spcPct val="100000"/>
              </a:lnSpc>
              <a:buClr>
                <a:srgbClr val="000000"/>
              </a:buClr>
              <a:buFont typeface="Lucida Grande"/>
              <a:buChar char="-"/>
            </a:pPr>
            <a:endParaRPr lang="en-GB" sz="1050" dirty="0">
              <a:solidFill>
                <a:srgbClr val="000000"/>
              </a:solidFill>
              <a:cs typeface="Arial"/>
            </a:endParaRPr>
          </a:p>
          <a:p>
            <a:endParaRPr lang="en-GB" sz="1050" dirty="0"/>
          </a:p>
        </p:txBody>
      </p:sp>
      <p:sp>
        <p:nvSpPr>
          <p:cNvPr id="12" name="Text Placeholder 11">
            <a:extLst>
              <a:ext uri="{FF2B5EF4-FFF2-40B4-BE49-F238E27FC236}">
                <a16:creationId xmlns:a16="http://schemas.microsoft.com/office/drawing/2014/main" id="{111FD6B0-99D1-4B4E-88BC-56C243B5F5AF}"/>
              </a:ext>
            </a:extLst>
          </p:cNvPr>
          <p:cNvSpPr>
            <a:spLocks noGrp="1"/>
          </p:cNvSpPr>
          <p:nvPr>
            <p:ph type="body" sz="quarter" idx="21"/>
          </p:nvPr>
        </p:nvSpPr>
        <p:spPr>
          <a:xfrm>
            <a:off x="4440089" y="4492554"/>
            <a:ext cx="4108596" cy="172963"/>
          </a:xfrm>
        </p:spPr>
        <p:txBody>
          <a:bodyPr/>
          <a:lstStyle/>
          <a:p>
            <a:pPr marL="171450" lvl="0" indent="-171450">
              <a:lnSpc>
                <a:spcPct val="100000"/>
              </a:lnSpc>
              <a:buClr>
                <a:srgbClr val="000000"/>
              </a:buClr>
              <a:buFont typeface="Lucida Grande"/>
              <a:buChar char="-"/>
            </a:pPr>
            <a:r>
              <a:rPr lang="en-GB" sz="1050" kern="1000" dirty="0">
                <a:solidFill>
                  <a:schemeClr val="bg1"/>
                </a:solidFill>
              </a:rPr>
              <a:t>With the launch of its new </a:t>
            </a:r>
            <a:r>
              <a:rPr lang="en-GB" sz="1050" b="1" kern="1000" dirty="0">
                <a:solidFill>
                  <a:schemeClr val="accent4"/>
                </a:solidFill>
              </a:rPr>
              <a:t>'Good Different</a:t>
            </a:r>
            <a:r>
              <a:rPr lang="en-GB" sz="1050" kern="1000" dirty="0">
                <a:solidFill>
                  <a:schemeClr val="bg1"/>
                </a:solidFill>
              </a:rPr>
              <a:t>' brand campaign, Suzuki wanted to celebrate how its cars are different from everything else on the market, so they launched with a Family &amp; ABC1 AGP to access top performing films across an upmarket audience. </a:t>
            </a:r>
          </a:p>
          <a:p>
            <a:pPr marL="171450" lvl="0" indent="-171450">
              <a:lnSpc>
                <a:spcPct val="100000"/>
              </a:lnSpc>
              <a:buClr>
                <a:srgbClr val="000000"/>
              </a:buClr>
              <a:buFont typeface="Lucida Grande"/>
              <a:buChar char="-"/>
            </a:pPr>
            <a:endParaRPr lang="en-GB" sz="1050" dirty="0">
              <a:solidFill>
                <a:srgbClr val="000000"/>
              </a:solidFill>
              <a:cs typeface="Arial"/>
            </a:endParaRPr>
          </a:p>
          <a:p>
            <a:pPr marL="171450" lvl="0" indent="-171450">
              <a:lnSpc>
                <a:spcPct val="100000"/>
              </a:lnSpc>
              <a:buClr>
                <a:srgbClr val="000000"/>
              </a:buClr>
              <a:buFont typeface="Lucida Grande"/>
              <a:buChar char="-"/>
            </a:pPr>
            <a:r>
              <a:rPr lang="en-GB" sz="1050" dirty="0">
                <a:solidFill>
                  <a:srgbClr val="000000"/>
                </a:solidFill>
                <a:cs typeface="Arial"/>
              </a:rPr>
              <a:t>The campaign </a:t>
            </a:r>
            <a:r>
              <a:rPr kumimoji="0" lang="en-GB" sz="1050" b="0" i="0" u="none" strike="noStrike" kern="1200" cap="none" spc="0" normalizeH="0" baseline="0" noProof="0" dirty="0">
                <a:ln>
                  <a:noFill/>
                </a:ln>
                <a:solidFill>
                  <a:srgbClr val="000000"/>
                </a:solidFill>
                <a:effectLst/>
                <a:uLnTx/>
                <a:uFillTx/>
                <a:latin typeface="Arial"/>
                <a:ea typeface="+mn-ea"/>
                <a:cs typeface="+mn-cs"/>
              </a:rPr>
              <a:t>was successful in driving significant uplifts across Suzuki’s brand metrics, including a </a:t>
            </a:r>
            <a:r>
              <a:rPr kumimoji="0" lang="en-GB" sz="1050" b="1" i="0" u="none" strike="noStrike" kern="1200" cap="none" spc="0" normalizeH="0" baseline="0" noProof="0" dirty="0">
                <a:ln>
                  <a:noFill/>
                </a:ln>
                <a:solidFill>
                  <a:schemeClr val="accent4"/>
                </a:solidFill>
                <a:effectLst/>
                <a:uLnTx/>
                <a:uFillTx/>
                <a:latin typeface="Arial"/>
                <a:ea typeface="+mn-ea"/>
                <a:cs typeface="+mn-cs"/>
              </a:rPr>
              <a:t>+69% uplift </a:t>
            </a:r>
            <a:r>
              <a:rPr kumimoji="0" lang="en-GB" sz="1050" b="0" i="0" u="none" strike="noStrike" kern="1200" cap="none" spc="0" normalizeH="0" baseline="0" noProof="0" dirty="0">
                <a:ln>
                  <a:noFill/>
                </a:ln>
                <a:solidFill>
                  <a:srgbClr val="000000"/>
                </a:solidFill>
                <a:effectLst/>
                <a:uLnTx/>
                <a:uFillTx/>
                <a:latin typeface="Arial"/>
                <a:ea typeface="+mn-ea"/>
                <a:cs typeface="+mn-cs"/>
              </a:rPr>
              <a:t>in unpromoted awareness and </a:t>
            </a:r>
            <a:r>
              <a:rPr kumimoji="0" lang="en-GB" sz="1050" b="1" i="0" u="none" strike="noStrike" kern="1200" cap="none" spc="0" normalizeH="0" baseline="0" noProof="0" dirty="0">
                <a:ln>
                  <a:noFill/>
                </a:ln>
                <a:solidFill>
                  <a:schemeClr val="accent4"/>
                </a:solidFill>
                <a:effectLst/>
                <a:uLnTx/>
                <a:uFillTx/>
                <a:latin typeface="Arial"/>
                <a:ea typeface="+mn-ea"/>
                <a:cs typeface="+mn-cs"/>
              </a:rPr>
              <a:t>+88% uplift </a:t>
            </a:r>
            <a:r>
              <a:rPr kumimoji="0" lang="en-GB" sz="1050" b="0" i="0" u="none" strike="noStrike" kern="1200" cap="none" spc="0" normalizeH="0" baseline="0" noProof="0" dirty="0">
                <a:ln>
                  <a:noFill/>
                </a:ln>
                <a:solidFill>
                  <a:srgbClr val="000000"/>
                </a:solidFill>
                <a:effectLst/>
                <a:uLnTx/>
                <a:uFillTx/>
                <a:latin typeface="Arial"/>
                <a:ea typeface="+mn-ea"/>
                <a:cs typeface="+mn-cs"/>
              </a:rPr>
              <a:t>in consideration. </a:t>
            </a:r>
          </a:p>
          <a:p>
            <a:pPr lvl="0">
              <a:lnSpc>
                <a:spcPct val="100000"/>
              </a:lnSpc>
              <a:buClr>
                <a:srgbClr val="000000"/>
              </a:buClr>
            </a:pPr>
            <a:endParaRPr lang="en-GB" sz="1050" dirty="0">
              <a:solidFill>
                <a:srgbClr val="000000"/>
              </a:solidFill>
              <a:cs typeface="Arial"/>
            </a:endParaRPr>
          </a:p>
          <a:p>
            <a:pPr marL="171450" lvl="0" indent="-171450">
              <a:lnSpc>
                <a:spcPct val="100000"/>
              </a:lnSpc>
              <a:buClr>
                <a:srgbClr val="000000"/>
              </a:buClr>
              <a:buFont typeface="Lucida Grande"/>
              <a:buChar char="-"/>
            </a:pPr>
            <a:r>
              <a:rPr lang="en-GB" sz="1050" dirty="0">
                <a:solidFill>
                  <a:srgbClr val="000000"/>
                </a:solidFill>
                <a:cs typeface="Arial"/>
              </a:rPr>
              <a:t>The campaign also helped drive opinions of Suzuki, where we saw an </a:t>
            </a:r>
            <a:r>
              <a:rPr lang="en-GB" sz="1050" b="1" dirty="0">
                <a:solidFill>
                  <a:schemeClr val="accent4"/>
                </a:solidFill>
                <a:cs typeface="Arial"/>
              </a:rPr>
              <a:t>+109% uplift </a:t>
            </a:r>
            <a:r>
              <a:rPr lang="en-GB" sz="1050" dirty="0">
                <a:solidFill>
                  <a:srgbClr val="000000"/>
                </a:solidFill>
                <a:cs typeface="Arial"/>
              </a:rPr>
              <a:t>from those who were exposed to the ad in the cinema compared to those who weren’t for having a ‘</a:t>
            </a:r>
            <a:r>
              <a:rPr lang="en-GB" sz="1050" b="1" dirty="0">
                <a:solidFill>
                  <a:schemeClr val="accent4"/>
                </a:solidFill>
                <a:cs typeface="Arial"/>
              </a:rPr>
              <a:t>much better impression</a:t>
            </a:r>
            <a:r>
              <a:rPr lang="en-GB" sz="1050" dirty="0">
                <a:solidFill>
                  <a:srgbClr val="000000"/>
                </a:solidFill>
                <a:cs typeface="Arial"/>
              </a:rPr>
              <a:t>’</a:t>
            </a:r>
            <a:endParaRPr lang="en-GB" sz="1050" dirty="0"/>
          </a:p>
        </p:txBody>
      </p:sp>
      <p:sp>
        <p:nvSpPr>
          <p:cNvPr id="15" name="Text Placeholder 14">
            <a:extLst>
              <a:ext uri="{FF2B5EF4-FFF2-40B4-BE49-F238E27FC236}">
                <a16:creationId xmlns:a16="http://schemas.microsoft.com/office/drawing/2014/main" id="{7CFA7DF2-7D5F-4EF0-AFFB-0E6A3CCB10F4}"/>
              </a:ext>
            </a:extLst>
          </p:cNvPr>
          <p:cNvSpPr>
            <a:spLocks noGrp="1"/>
          </p:cNvSpPr>
          <p:nvPr>
            <p:ph type="body" sz="quarter" idx="24"/>
          </p:nvPr>
        </p:nvSpPr>
        <p:spPr>
          <a:xfrm>
            <a:off x="8704834" y="4492554"/>
            <a:ext cx="4135010" cy="172963"/>
          </a:xfrm>
        </p:spPr>
        <p:txBody>
          <a:bodyPr vert="horz" lIns="0" tIns="0" rIns="0" bIns="0" rtlCol="0" anchor="t" anchorCtr="0">
            <a:noAutofit/>
          </a:bodyPr>
          <a:lstStyle/>
          <a:p>
            <a:pPr marL="171450" indent="-171450">
              <a:lnSpc>
                <a:spcPct val="100000"/>
              </a:lnSpc>
              <a:buClr>
                <a:srgbClr val="000000"/>
              </a:buClr>
              <a:buFont typeface="Lucida Grande"/>
              <a:buChar char="-"/>
            </a:pPr>
            <a:r>
              <a:rPr lang="en-GB" sz="1050" kern="1000" dirty="0">
                <a:solidFill>
                  <a:schemeClr val="bg1"/>
                </a:solidFill>
              </a:rPr>
              <a:t>‘Bowl To Soul’ was the centrepiece of </a:t>
            </a:r>
            <a:r>
              <a:rPr lang="en-GB" sz="1050" kern="1000" dirty="0" err="1">
                <a:solidFill>
                  <a:schemeClr val="bg1"/>
                </a:solidFill>
              </a:rPr>
              <a:t>wagamama’s</a:t>
            </a:r>
            <a:r>
              <a:rPr lang="en-GB" sz="1050" kern="1000" dirty="0">
                <a:solidFill>
                  <a:schemeClr val="bg1"/>
                </a:solidFill>
              </a:rPr>
              <a:t> biggest above the line advertising campaign to date and cinema was selected as the launch medium due to its perfect audience and location fit. </a:t>
            </a:r>
          </a:p>
          <a:p>
            <a:pPr marL="171450" indent="-171450">
              <a:lnSpc>
                <a:spcPct val="100000"/>
              </a:lnSpc>
              <a:buClr>
                <a:srgbClr val="000000"/>
              </a:buClr>
              <a:buFont typeface="Lucida Grande"/>
              <a:buChar char="-"/>
            </a:pPr>
            <a:endParaRPr lang="en-GB" sz="1050" kern="1000" dirty="0">
              <a:solidFill>
                <a:schemeClr val="bg1"/>
              </a:solidFill>
            </a:endParaRPr>
          </a:p>
          <a:p>
            <a:pPr marL="171450" indent="-171450">
              <a:lnSpc>
                <a:spcPct val="100000"/>
              </a:lnSpc>
              <a:buClr>
                <a:srgbClr val="000000"/>
              </a:buClr>
              <a:buFont typeface="Lucida Grande"/>
              <a:buChar char="-"/>
            </a:pPr>
            <a:r>
              <a:rPr lang="en-GB" sz="1050" kern="1000" dirty="0">
                <a:solidFill>
                  <a:schemeClr val="bg1"/>
                </a:solidFill>
              </a:rPr>
              <a:t>Launching the ‘Bowl To Soul’ campaign in DCM cinemas was a huge success of wagamama – helping the brand drive awareness, land key brand perceptions of being a cool brand which makes people feel good, increase brand consideration and restaurant footfall amongst its core young audience. </a:t>
            </a:r>
          </a:p>
          <a:p>
            <a:pPr marL="171450" indent="-171450">
              <a:lnSpc>
                <a:spcPct val="100000"/>
              </a:lnSpc>
              <a:buClr>
                <a:srgbClr val="000000"/>
              </a:buClr>
              <a:buFont typeface="Lucida Grande"/>
              <a:buChar char="-"/>
            </a:pPr>
            <a:endParaRPr lang="en-GB" sz="1050" kern="1000" dirty="0">
              <a:solidFill>
                <a:schemeClr val="bg1"/>
              </a:solidFill>
            </a:endParaRPr>
          </a:p>
          <a:p>
            <a:pPr marL="171450" indent="-171450">
              <a:lnSpc>
                <a:spcPct val="100000"/>
              </a:lnSpc>
              <a:buClr>
                <a:srgbClr val="000000"/>
              </a:buClr>
              <a:buFont typeface="Lucida Grande"/>
              <a:buChar char="-"/>
            </a:pPr>
            <a:r>
              <a:rPr lang="en-GB" sz="1050" kern="1000" dirty="0">
                <a:solidFill>
                  <a:schemeClr val="bg1"/>
                </a:solidFill>
              </a:rPr>
              <a:t>Analysis found that across the 11 week period UK like-for-like turnover increased by 12%, against a backdrop of sector decline. </a:t>
            </a:r>
          </a:p>
          <a:p>
            <a:pPr marL="171450" indent="-171450">
              <a:lnSpc>
                <a:spcPct val="100000"/>
              </a:lnSpc>
              <a:buClr>
                <a:srgbClr val="000000"/>
              </a:buClr>
              <a:buFont typeface="Lucida Grande"/>
              <a:buChar char="-"/>
            </a:pPr>
            <a:endParaRPr lang="en-GB" sz="1050" kern="1000" dirty="0">
              <a:solidFill>
                <a:schemeClr val="bg1"/>
              </a:solidFill>
            </a:endParaRPr>
          </a:p>
        </p:txBody>
      </p:sp>
      <p:sp>
        <p:nvSpPr>
          <p:cNvPr id="16" name="Text Placeholder 15">
            <a:extLst>
              <a:ext uri="{FF2B5EF4-FFF2-40B4-BE49-F238E27FC236}">
                <a16:creationId xmlns:a16="http://schemas.microsoft.com/office/drawing/2014/main" id="{462E83F8-67EE-4095-926B-9E74A7664772}"/>
              </a:ext>
            </a:extLst>
          </p:cNvPr>
          <p:cNvSpPr>
            <a:spLocks noGrp="1"/>
          </p:cNvSpPr>
          <p:nvPr>
            <p:ph type="body" sz="quarter" idx="25"/>
          </p:nvPr>
        </p:nvSpPr>
        <p:spPr>
          <a:xfrm>
            <a:off x="282480" y="994691"/>
            <a:ext cx="4033068" cy="214058"/>
          </a:xfrm>
        </p:spPr>
        <p:txBody>
          <a:bodyPr/>
          <a:lstStyle/>
          <a:p>
            <a:r>
              <a:rPr lang="en-GB" dirty="0">
                <a:solidFill>
                  <a:schemeClr val="accent4"/>
                </a:solidFill>
              </a:rPr>
              <a:t>Virgin Atlantic</a:t>
            </a:r>
          </a:p>
        </p:txBody>
      </p:sp>
      <p:sp>
        <p:nvSpPr>
          <p:cNvPr id="17" name="Text Placeholder 16">
            <a:extLst>
              <a:ext uri="{FF2B5EF4-FFF2-40B4-BE49-F238E27FC236}">
                <a16:creationId xmlns:a16="http://schemas.microsoft.com/office/drawing/2014/main" id="{F8EF1A8B-725C-4F97-87A1-CE9C39DFA07F}"/>
              </a:ext>
            </a:extLst>
          </p:cNvPr>
          <p:cNvSpPr>
            <a:spLocks noGrp="1"/>
          </p:cNvSpPr>
          <p:nvPr>
            <p:ph type="body" sz="quarter" idx="26"/>
          </p:nvPr>
        </p:nvSpPr>
        <p:spPr>
          <a:xfrm>
            <a:off x="270000" y="1255239"/>
            <a:ext cx="4033068" cy="239014"/>
          </a:xfrm>
        </p:spPr>
        <p:txBody>
          <a:bodyPr/>
          <a:lstStyle/>
          <a:p>
            <a:r>
              <a:rPr lang="en-GB" dirty="0"/>
              <a:t>See The World Differently</a:t>
            </a:r>
          </a:p>
        </p:txBody>
      </p:sp>
      <p:sp>
        <p:nvSpPr>
          <p:cNvPr id="18" name="Text Placeholder 17">
            <a:extLst>
              <a:ext uri="{FF2B5EF4-FFF2-40B4-BE49-F238E27FC236}">
                <a16:creationId xmlns:a16="http://schemas.microsoft.com/office/drawing/2014/main" id="{9B0C7F04-B8B9-402E-9629-9F88C6339A3D}"/>
              </a:ext>
            </a:extLst>
          </p:cNvPr>
          <p:cNvSpPr>
            <a:spLocks noGrp="1"/>
          </p:cNvSpPr>
          <p:nvPr>
            <p:ph type="body" sz="quarter" idx="31"/>
          </p:nvPr>
        </p:nvSpPr>
        <p:spPr>
          <a:xfrm>
            <a:off x="270624" y="651956"/>
            <a:ext cx="12597826" cy="436608"/>
          </a:xfrm>
        </p:spPr>
        <p:txBody>
          <a:bodyPr/>
          <a:lstStyle/>
          <a:p>
            <a:r>
              <a:rPr lang="en-GB" dirty="0"/>
              <a:t>Brands have seen great success when starting with cinema in the AV mix to launch a new campaign</a:t>
            </a:r>
          </a:p>
        </p:txBody>
      </p:sp>
      <p:sp>
        <p:nvSpPr>
          <p:cNvPr id="19" name="Text Placeholder 18">
            <a:extLst>
              <a:ext uri="{FF2B5EF4-FFF2-40B4-BE49-F238E27FC236}">
                <a16:creationId xmlns:a16="http://schemas.microsoft.com/office/drawing/2014/main" id="{1FE26A04-619C-4382-A2A2-6776B7792E2D}"/>
              </a:ext>
            </a:extLst>
          </p:cNvPr>
          <p:cNvSpPr>
            <a:spLocks noGrp="1"/>
          </p:cNvSpPr>
          <p:nvPr>
            <p:ph type="body" sz="quarter" idx="32"/>
          </p:nvPr>
        </p:nvSpPr>
        <p:spPr>
          <a:xfrm>
            <a:off x="4570198" y="994691"/>
            <a:ext cx="4033068" cy="214058"/>
          </a:xfrm>
        </p:spPr>
        <p:txBody>
          <a:bodyPr/>
          <a:lstStyle/>
          <a:p>
            <a:r>
              <a:rPr lang="en-GB" dirty="0">
                <a:solidFill>
                  <a:schemeClr val="accent4"/>
                </a:solidFill>
              </a:rPr>
              <a:t>Suzuki</a:t>
            </a:r>
          </a:p>
        </p:txBody>
      </p:sp>
      <p:sp>
        <p:nvSpPr>
          <p:cNvPr id="20" name="Text Placeholder 19">
            <a:extLst>
              <a:ext uri="{FF2B5EF4-FFF2-40B4-BE49-F238E27FC236}">
                <a16:creationId xmlns:a16="http://schemas.microsoft.com/office/drawing/2014/main" id="{006512AB-EEEB-4592-8C6D-E7EFCEA6C6AD}"/>
              </a:ext>
            </a:extLst>
          </p:cNvPr>
          <p:cNvSpPr>
            <a:spLocks noGrp="1"/>
          </p:cNvSpPr>
          <p:nvPr>
            <p:ph type="body" sz="quarter" idx="33"/>
          </p:nvPr>
        </p:nvSpPr>
        <p:spPr>
          <a:xfrm>
            <a:off x="4570198" y="1255239"/>
            <a:ext cx="4033068" cy="239014"/>
          </a:xfrm>
        </p:spPr>
        <p:txBody>
          <a:bodyPr/>
          <a:lstStyle/>
          <a:p>
            <a:r>
              <a:rPr lang="en-GB" dirty="0"/>
              <a:t>Good Different</a:t>
            </a:r>
          </a:p>
        </p:txBody>
      </p:sp>
      <p:sp>
        <p:nvSpPr>
          <p:cNvPr id="21" name="Text Placeholder 20">
            <a:extLst>
              <a:ext uri="{FF2B5EF4-FFF2-40B4-BE49-F238E27FC236}">
                <a16:creationId xmlns:a16="http://schemas.microsoft.com/office/drawing/2014/main" id="{4932325A-49E4-432C-B8BC-93CD52DD32CF}"/>
              </a:ext>
            </a:extLst>
          </p:cNvPr>
          <p:cNvSpPr>
            <a:spLocks noGrp="1"/>
          </p:cNvSpPr>
          <p:nvPr>
            <p:ph type="body" sz="quarter" idx="34"/>
          </p:nvPr>
        </p:nvSpPr>
        <p:spPr>
          <a:xfrm>
            <a:off x="8834943" y="994691"/>
            <a:ext cx="4033068" cy="214058"/>
          </a:xfrm>
        </p:spPr>
        <p:txBody>
          <a:bodyPr/>
          <a:lstStyle/>
          <a:p>
            <a:r>
              <a:rPr lang="en-GB" dirty="0">
                <a:solidFill>
                  <a:schemeClr val="accent4"/>
                </a:solidFill>
              </a:rPr>
              <a:t>wagamama</a:t>
            </a:r>
          </a:p>
        </p:txBody>
      </p:sp>
      <p:sp>
        <p:nvSpPr>
          <p:cNvPr id="22" name="Text Placeholder 21">
            <a:extLst>
              <a:ext uri="{FF2B5EF4-FFF2-40B4-BE49-F238E27FC236}">
                <a16:creationId xmlns:a16="http://schemas.microsoft.com/office/drawing/2014/main" id="{E72AEBD4-CF9B-4920-87C0-87DFCAF4376C}"/>
              </a:ext>
            </a:extLst>
          </p:cNvPr>
          <p:cNvSpPr>
            <a:spLocks noGrp="1"/>
          </p:cNvSpPr>
          <p:nvPr>
            <p:ph type="body" sz="quarter" idx="35"/>
          </p:nvPr>
        </p:nvSpPr>
        <p:spPr>
          <a:xfrm>
            <a:off x="8834943" y="1255239"/>
            <a:ext cx="4033068" cy="239014"/>
          </a:xfrm>
        </p:spPr>
        <p:txBody>
          <a:bodyPr/>
          <a:lstStyle/>
          <a:p>
            <a:r>
              <a:rPr lang="en-GB" dirty="0"/>
              <a:t>Bowl To Soul</a:t>
            </a:r>
          </a:p>
        </p:txBody>
      </p:sp>
      <p:pic>
        <p:nvPicPr>
          <p:cNvPr id="23" name="Picture Placeholder 3">
            <a:extLst>
              <a:ext uri="{FF2B5EF4-FFF2-40B4-BE49-F238E27FC236}">
                <a16:creationId xmlns:a16="http://schemas.microsoft.com/office/drawing/2014/main" id="{39FB3F86-DAFE-422A-BC40-6ED3A94C95F5}"/>
              </a:ext>
            </a:extLst>
          </p:cNvPr>
          <p:cNvPicPr>
            <a:picLocks noGrp="1" noChangeAspect="1"/>
          </p:cNvPicPr>
          <p:nvPr>
            <p:ph type="pic" sz="quarter" idx="19"/>
          </p:nvPr>
        </p:nvPicPr>
        <p:blipFill>
          <a:blip r:embed="rId2" cstate="print">
            <a:extLst>
              <a:ext uri="{28A0092B-C50C-407E-A947-70E740481C1C}">
                <a14:useLocalDpi xmlns:a14="http://schemas.microsoft.com/office/drawing/2010/main"/>
              </a:ext>
            </a:extLst>
          </a:blip>
          <a:srcRect/>
          <a:stretch>
            <a:fillRect/>
          </a:stretch>
        </p:blipFill>
        <p:spPr>
          <a:xfrm>
            <a:off x="4551363" y="1649413"/>
            <a:ext cx="4103687" cy="2655887"/>
          </a:xfrm>
          <a:prstGeom prst="rect">
            <a:avLst/>
          </a:prstGeom>
        </p:spPr>
      </p:pic>
      <p:pic>
        <p:nvPicPr>
          <p:cNvPr id="24" name="Picture Placeholder 8" descr="A person sitting at a desk&#10;&#10;Description automatically generated with medium confidence">
            <a:extLst>
              <a:ext uri="{FF2B5EF4-FFF2-40B4-BE49-F238E27FC236}">
                <a16:creationId xmlns:a16="http://schemas.microsoft.com/office/drawing/2014/main" id="{45BABA63-DDC7-4048-828C-FE22F25E5923}"/>
              </a:ext>
            </a:extLst>
          </p:cNvPr>
          <p:cNvPicPr>
            <a:picLocks noGrp="1" noChangeAspect="1"/>
          </p:cNvPicPr>
          <p:nvPr>
            <p:ph type="pic" sz="quarter" idx="22"/>
          </p:nvPr>
        </p:nvPicPr>
        <p:blipFill rotWithShape="1">
          <a:blip r:embed="rId3" cstate="print">
            <a:extLst>
              <a:ext uri="{28A0092B-C50C-407E-A947-70E740481C1C}">
                <a14:useLocalDpi xmlns:a14="http://schemas.microsoft.com/office/drawing/2010/main"/>
              </a:ext>
            </a:extLst>
          </a:blip>
          <a:srcRect/>
          <a:stretch/>
        </p:blipFill>
        <p:spPr>
          <a:xfrm>
            <a:off x="8816975" y="1649413"/>
            <a:ext cx="4129088" cy="2655887"/>
          </a:xfrm>
        </p:spPr>
      </p:pic>
      <p:pic>
        <p:nvPicPr>
          <p:cNvPr id="1026" name="Picture 2" descr="Virgin Atlantic 'See The World Differently' on Vimeo">
            <a:extLst>
              <a:ext uri="{FF2B5EF4-FFF2-40B4-BE49-F238E27FC236}">
                <a16:creationId xmlns:a16="http://schemas.microsoft.com/office/drawing/2014/main" id="{59A94025-0661-434C-9AD2-A17A2653E9B2}"/>
              </a:ext>
            </a:extLst>
          </p:cNvPr>
          <p:cNvPicPr>
            <a:picLocks noGrp="1" noChangeAspect="1" noChangeArrowheads="1"/>
          </p:cNvPicPr>
          <p:nvPr>
            <p:ph type="pic" sz="quarter" idx="16"/>
          </p:nvPr>
        </p:nvPicPr>
        <p:blipFill>
          <a:blip r:embed="rId4" cstate="print">
            <a:extLst>
              <a:ext uri="{28A0092B-C50C-407E-A947-70E740481C1C}">
                <a14:useLocalDpi xmlns:a14="http://schemas.microsoft.com/office/drawing/2010/main"/>
              </a:ext>
            </a:extLst>
          </a:blip>
          <a:srcRect/>
          <a:stretch>
            <a:fillRect/>
          </a:stretch>
        </p:blipFill>
        <p:spPr bwMode="auto">
          <a:xfrm>
            <a:off x="269875" y="1636713"/>
            <a:ext cx="4144963" cy="265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3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70841" y="6078538"/>
            <a:ext cx="12305338" cy="455176"/>
          </a:xfrm>
        </p:spPr>
        <p:txBody>
          <a:bodyPr/>
          <a:lstStyle/>
          <a:p>
            <a:r>
              <a:rPr lang="en-US" dirty="0"/>
              <a:t>Please speak to your DCM rep for more information and costings for starting with cinema </a:t>
            </a:r>
          </a:p>
        </p:txBody>
      </p:sp>
      <p:sp>
        <p:nvSpPr>
          <p:cNvPr id="3" name="Title 2"/>
          <p:cNvSpPr>
            <a:spLocks noGrp="1"/>
          </p:cNvSpPr>
          <p:nvPr>
            <p:ph type="ctrTitle"/>
          </p:nvPr>
        </p:nvSpPr>
        <p:spPr>
          <a:xfrm>
            <a:off x="270841" y="5264687"/>
            <a:ext cx="12331696" cy="709383"/>
          </a:xfrm>
        </p:spPr>
        <p:txBody>
          <a:bodyPr/>
          <a:lstStyle/>
          <a:p>
            <a:r>
              <a:rPr lang="en-US" dirty="0"/>
              <a:t>Thank you</a:t>
            </a:r>
          </a:p>
        </p:txBody>
      </p:sp>
      <p:pic>
        <p:nvPicPr>
          <p:cNvPr id="6" name="Picture Placeholder 5"/>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72581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682753" y="1591"/>
          <a:ext cx="1587" cy="1587"/>
        </p:xfrm>
        <a:graphic>
          <a:graphicData uri="http://schemas.openxmlformats.org/presentationml/2006/ole">
            <mc:AlternateContent xmlns:mc="http://schemas.openxmlformats.org/markup-compatibility/2006">
              <mc:Choice xmlns:v="urn:schemas-microsoft-com:vml" Requires="v">
                <p:oleObj spid="_x0000_s229381" name="think-cell Slide" r:id="rId5" imgW="6350000" imgH="6350000" progId="">
                  <p:embed/>
                </p:oleObj>
              </mc:Choice>
              <mc:Fallback>
                <p:oleObj name="think-cell Slide" r:id="rId5" imgW="6350000" imgH="6350000" progId="">
                  <p:embed/>
                  <p:pic>
                    <p:nvPicPr>
                      <p:cNvPr id="9" name="Objec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2753" y="1591"/>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Text Placeholder 9">
            <a:extLst>
              <a:ext uri="{FF2B5EF4-FFF2-40B4-BE49-F238E27FC236}">
                <a16:creationId xmlns:a16="http://schemas.microsoft.com/office/drawing/2014/main" id="{A550E25B-F7B1-4FCC-92BD-E550E5BD83C4}"/>
              </a:ext>
            </a:extLst>
          </p:cNvPr>
          <p:cNvSpPr>
            <a:spLocks noGrp="1"/>
          </p:cNvSpPr>
          <p:nvPr>
            <p:ph type="body" sz="quarter" idx="14"/>
          </p:nvPr>
        </p:nvSpPr>
        <p:spPr/>
        <p:txBody>
          <a:bodyPr/>
          <a:lstStyle/>
          <a:p>
            <a:endParaRPr lang="en-GB"/>
          </a:p>
        </p:txBody>
      </p:sp>
      <p:sp>
        <p:nvSpPr>
          <p:cNvPr id="11" name="Text Placeholder 10">
            <a:extLst>
              <a:ext uri="{FF2B5EF4-FFF2-40B4-BE49-F238E27FC236}">
                <a16:creationId xmlns:a16="http://schemas.microsoft.com/office/drawing/2014/main" id="{9D18EE5B-901A-44AD-9DA2-CFFB56C5BE84}"/>
              </a:ext>
            </a:extLst>
          </p:cNvPr>
          <p:cNvSpPr>
            <a:spLocks noGrp="1"/>
          </p:cNvSpPr>
          <p:nvPr>
            <p:ph type="body" sz="quarter" idx="16"/>
          </p:nvPr>
        </p:nvSpPr>
        <p:spPr/>
        <p:txBody>
          <a:bodyPr/>
          <a:lstStyle/>
          <a:p>
            <a:endParaRPr lang="en-GB"/>
          </a:p>
        </p:txBody>
      </p:sp>
      <p:sp>
        <p:nvSpPr>
          <p:cNvPr id="12" name="Text Placeholder 11">
            <a:extLst>
              <a:ext uri="{FF2B5EF4-FFF2-40B4-BE49-F238E27FC236}">
                <a16:creationId xmlns:a16="http://schemas.microsoft.com/office/drawing/2014/main" id="{4C2D1D85-9D1B-40A7-844C-F55BCB106FF6}"/>
              </a:ext>
            </a:extLst>
          </p:cNvPr>
          <p:cNvSpPr>
            <a:spLocks noGrp="1"/>
          </p:cNvSpPr>
          <p:nvPr>
            <p:ph type="body" sz="quarter" idx="17"/>
          </p:nvPr>
        </p:nvSpPr>
        <p:spPr/>
        <p:txBody>
          <a:bodyPr/>
          <a:lstStyle/>
          <a:p>
            <a:endParaRPr lang="en-GB"/>
          </a:p>
        </p:txBody>
      </p:sp>
      <p:sp>
        <p:nvSpPr>
          <p:cNvPr id="7" name="Content Placeholder 6">
            <a:extLst>
              <a:ext uri="{FF2B5EF4-FFF2-40B4-BE49-F238E27FC236}">
                <a16:creationId xmlns:a16="http://schemas.microsoft.com/office/drawing/2014/main" id="{5B8A19BB-82EA-4B72-9F8E-8DD50412623B}"/>
              </a:ext>
            </a:extLst>
          </p:cNvPr>
          <p:cNvSpPr>
            <a:spLocks noGrp="1"/>
          </p:cNvSpPr>
          <p:nvPr>
            <p:ph idx="1"/>
          </p:nvPr>
        </p:nvSpPr>
        <p:spPr/>
        <p:txBody>
          <a:bodyPr/>
          <a:lstStyle/>
          <a:p>
            <a:endParaRPr lang="en-GB"/>
          </a:p>
        </p:txBody>
      </p:sp>
      <p:pic>
        <p:nvPicPr>
          <p:cNvPr id="6" name="Picture 5" descr="A person and person standing next to a horse&#10;&#10;Description automatically generated with medium confidence">
            <a:extLst>
              <a:ext uri="{FF2B5EF4-FFF2-40B4-BE49-F238E27FC236}">
                <a16:creationId xmlns:a16="http://schemas.microsoft.com/office/drawing/2014/main" id="{52F91D3B-4666-48C3-B835-BAF895A678E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0" y="-3541"/>
            <a:ext cx="13442950" cy="7102841"/>
          </a:xfrm>
          <a:prstGeom prst="rect">
            <a:avLst/>
          </a:prstGeom>
        </p:spPr>
      </p:pic>
      <p:sp>
        <p:nvSpPr>
          <p:cNvPr id="2" name="Rectangle 1"/>
          <p:cNvSpPr/>
          <p:nvPr/>
        </p:nvSpPr>
        <p:spPr>
          <a:xfrm>
            <a:off x="706" y="0"/>
            <a:ext cx="13442244" cy="7099300"/>
          </a:xfrm>
          <a:prstGeom prst="rect">
            <a:avLst/>
          </a:prstGeom>
          <a:solidFill>
            <a:schemeClr val="bg1">
              <a:alpha val="32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13"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p:cNvSpPr/>
          <p:nvPr/>
        </p:nvSpPr>
        <p:spPr>
          <a:xfrm>
            <a:off x="268751" y="797248"/>
            <a:ext cx="3662118" cy="6494085"/>
          </a:xfrm>
          <a:prstGeom prst="rect">
            <a:avLst/>
          </a:prstGeom>
        </p:spPr>
        <p:txBody>
          <a:bodyPr wrap="square" lIns="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lang="en-GB" sz="1600" dirty="0">
                <a:solidFill>
                  <a:srgbClr val="FFFFFF"/>
                </a:solidFill>
                <a:latin typeface="Arial" charset="0"/>
                <a:cs typeface="Arial" charset="0"/>
              </a:rPr>
              <a:t>Putting together the media plan for a new campaign has become complicated. Audience fragmentation has made it challenging to understand how best to reach mass audiences, achieve the attention required to cut through the noise and drive buzz while balancing campaign frequency across the myriad of channels being used. </a:t>
            </a:r>
            <a:endParaRPr kumimoji="0" lang="en-GB" sz="16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961844" rtl="0" eaLnBrk="1" fontAlgn="auto" latinLnBrk="0" hangingPunct="1">
              <a:lnSpc>
                <a:spcPct val="100000"/>
              </a:lnSpc>
              <a:spcBef>
                <a:spcPts val="0"/>
              </a:spcBef>
              <a:spcAft>
                <a:spcPts val="0"/>
              </a:spcAft>
              <a:buClrTx/>
              <a:buSzTx/>
              <a:buFontTx/>
              <a:buNone/>
              <a:tabLst/>
              <a:defRPr/>
            </a:pPr>
            <a:endParaRPr lang="en-GB" sz="1600" dirty="0">
              <a:solidFill>
                <a:srgbClr val="FFFFFF"/>
              </a:solidFill>
              <a:latin typeface="Arial" charset="0"/>
              <a:cs typeface="Arial" charset="0"/>
            </a:endParaRP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mn-ea"/>
                <a:cs typeface="Arial" charset="0"/>
              </a:rPr>
              <a:t>We believe that cinema can play a crucial role at this ‘must-win moment’ </a:t>
            </a:r>
            <a:r>
              <a:rPr kumimoji="0" lang="en-GB" sz="1600" b="0" i="0" u="none" strike="noStrike" kern="1200" cap="none" spc="0" normalizeH="0" baseline="0" noProof="0" dirty="0" err="1">
                <a:ln>
                  <a:noFill/>
                </a:ln>
                <a:solidFill>
                  <a:srgbClr val="FFFFFF"/>
                </a:solidFill>
                <a:effectLst/>
                <a:uLnTx/>
                <a:uFillTx/>
                <a:latin typeface="Arial" charset="0"/>
                <a:ea typeface="+mn-ea"/>
                <a:cs typeface="Arial" charset="0"/>
              </a:rPr>
              <a:t>fo</a:t>
            </a:r>
            <a:r>
              <a:rPr lang="en-GB" sz="1600" dirty="0">
                <a:solidFill>
                  <a:srgbClr val="FFFFFF"/>
                </a:solidFill>
                <a:latin typeface="Arial" charset="0"/>
                <a:cs typeface="Arial" charset="0"/>
              </a:rPr>
              <a:t>r your brand. A premium environment, collective experience and a high attention audience that are likely to be light TV viewers means that cinema is a compelling addition to the AV plan. </a:t>
            </a:r>
          </a:p>
          <a:p>
            <a:pPr marL="0" marR="0" lvl="0" indent="0" algn="l" defTabSz="961844" rtl="0" eaLnBrk="1" fontAlgn="auto" latinLnBrk="0" hangingPunct="1">
              <a:lnSpc>
                <a:spcPct val="100000"/>
              </a:lnSpc>
              <a:spcBef>
                <a:spcPts val="0"/>
              </a:spcBef>
              <a:spcAft>
                <a:spcPts val="0"/>
              </a:spcAft>
              <a:buClrTx/>
              <a:buSzTx/>
              <a:buFontTx/>
              <a:buNone/>
              <a:tabLst/>
              <a:defRPr/>
            </a:pPr>
            <a:endParaRPr lang="en-GB" sz="1600" dirty="0">
              <a:solidFill>
                <a:srgbClr val="FFFFFF"/>
              </a:solidFill>
              <a:latin typeface="Arial" charset="0"/>
              <a:cs typeface="Arial" charset="0"/>
            </a:endParaRPr>
          </a:p>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charset="0"/>
                <a:ea typeface="+mn-ea"/>
                <a:cs typeface="Arial" charset="0"/>
              </a:rPr>
              <a:t>The following slides are designed to help show you why we believe cinema is must-have as part of </a:t>
            </a:r>
            <a:r>
              <a:rPr lang="en-GB" sz="1600" dirty="0">
                <a:solidFill>
                  <a:srgbClr val="FFFFFF"/>
                </a:solidFill>
                <a:latin typeface="Arial" charset="0"/>
                <a:cs typeface="Arial" charset="0"/>
              </a:rPr>
              <a:t>a successful</a:t>
            </a:r>
            <a:r>
              <a:rPr kumimoji="0" lang="en-GB" sz="1600" b="0" i="0" u="none" strike="noStrike" kern="1200" cap="none" spc="0" normalizeH="0" baseline="0" noProof="0" dirty="0">
                <a:ln>
                  <a:noFill/>
                </a:ln>
                <a:solidFill>
                  <a:srgbClr val="FFFFFF"/>
                </a:solidFill>
                <a:effectLst/>
                <a:uLnTx/>
                <a:uFillTx/>
                <a:latin typeface="Arial" charset="0"/>
                <a:ea typeface="+mn-ea"/>
                <a:cs typeface="Arial" charset="0"/>
              </a:rPr>
              <a:t> AV launch plan</a:t>
            </a:r>
            <a:r>
              <a:rPr lang="en-GB" sz="1600" dirty="0">
                <a:solidFill>
                  <a:srgbClr val="FFFFFF"/>
                </a:solidFill>
                <a:latin typeface="Arial" charset="0"/>
                <a:cs typeface="Arial" charset="0"/>
              </a:rPr>
              <a:t> for a new campaign.</a:t>
            </a:r>
            <a:endParaRPr kumimoji="0" lang="en-GB" sz="16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961844" rtl="0" eaLnBrk="1" fontAlgn="auto" latinLnBrk="0" hangingPunct="1">
              <a:lnSpc>
                <a:spcPct val="100000"/>
              </a:lnSpc>
              <a:spcBef>
                <a:spcPts val="0"/>
              </a:spcBef>
              <a:spcAft>
                <a:spcPts val="0"/>
              </a:spcAft>
              <a:buClrTx/>
              <a:buSzTx/>
              <a:buFontTx/>
              <a:buNone/>
              <a:tabLst/>
              <a:defRPr/>
            </a:pPr>
            <a:endParaRPr lang="en-GB" sz="1600" dirty="0">
              <a:solidFill>
                <a:srgbClr val="FFFFFF"/>
              </a:solidFill>
              <a:latin typeface="Arial" charset="0"/>
              <a:cs typeface="Arial" charset="0"/>
            </a:endParaRPr>
          </a:p>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MT"/>
              <a:ea typeface="+mn-ea"/>
              <a:cs typeface="+mn-cs"/>
            </a:endParaRPr>
          </a:p>
        </p:txBody>
      </p:sp>
      <p:sp>
        <p:nvSpPr>
          <p:cNvPr id="3" name="Title 2"/>
          <p:cNvSpPr>
            <a:spLocks noGrp="1"/>
          </p:cNvSpPr>
          <p:nvPr>
            <p:ph type="title"/>
          </p:nvPr>
        </p:nvSpPr>
        <p:spPr bwMode="gray"/>
        <p:txBody>
          <a:bodyPr/>
          <a:lstStyle/>
          <a:p>
            <a:r>
              <a:rPr lang="en-US" sz="3087" spc="50" dirty="0">
                <a:solidFill>
                  <a:srgbClr val="FFFFFF"/>
                </a:solidFill>
              </a:rPr>
              <a:t>THE CHALLENGE OF LAUNCHING A NEW campaign</a:t>
            </a:r>
            <a:endParaRPr lang="en-GB" sz="3087" spc="50" dirty="0">
              <a:solidFill>
                <a:srgbClr val="FFFFFF"/>
              </a:solidFill>
            </a:endParaRPr>
          </a:p>
        </p:txBody>
      </p:sp>
    </p:spTree>
    <p:extLst>
      <p:ext uri="{BB962C8B-B14F-4D97-AF65-F5344CB8AC3E}">
        <p14:creationId xmlns:p14="http://schemas.microsoft.com/office/powerpoint/2010/main" val="420941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 GET YOUR NEW CAMPAIGN NOTICED, CINEMA is ESSENTIAL</a:t>
            </a:r>
          </a:p>
        </p:txBody>
      </p:sp>
      <p:sp>
        <p:nvSpPr>
          <p:cNvPr id="2" name="Text Placeholder 1"/>
          <p:cNvSpPr>
            <a:spLocks noGrp="1"/>
          </p:cNvSpPr>
          <p:nvPr>
            <p:ph type="body" sz="quarter" idx="11"/>
          </p:nvPr>
        </p:nvSpPr>
        <p:spPr>
          <a:xfrm>
            <a:off x="5519651" y="7067183"/>
            <a:ext cx="7662459" cy="492443"/>
          </a:xfrm>
        </p:spPr>
        <p:txBody>
          <a:bodyPr/>
          <a:lstStyle/>
          <a:p>
            <a:endParaRPr lang="en-US" dirty="0"/>
          </a:p>
          <a:p>
            <a:r>
              <a:rPr lang="en-GB" kern="0" spc="-3" dirty="0">
                <a:solidFill>
                  <a:srgbClr val="BC8027">
                    <a:hueOff val="10811956"/>
                    <a:satOff val="-58544"/>
                    <a:lumOff val="-9736"/>
                  </a:srgbClr>
                </a:solidFill>
                <a:sym typeface="Raleway-Medium"/>
              </a:rPr>
              <a:t>Chart compares score for each medium against ‘ability to get your ads noticed’’ attribute, scored out of 10. </a:t>
            </a:r>
          </a:p>
          <a:p>
            <a:r>
              <a:rPr lang="en-GB" kern="0" spc="-3" dirty="0">
                <a:solidFill>
                  <a:srgbClr val="BC8027">
                    <a:hueOff val="10811956"/>
                    <a:satOff val="-58544"/>
                    <a:lumOff val="-9736"/>
                  </a:srgbClr>
                </a:solidFill>
                <a:sym typeface="Raleway-Medium"/>
              </a:rPr>
              <a:t>Source: Re-evaluating Media conducted by </a:t>
            </a:r>
            <a:r>
              <a:rPr lang="en-GB" kern="0" spc="-3" dirty="0" err="1">
                <a:solidFill>
                  <a:srgbClr val="BC8027">
                    <a:hueOff val="10811956"/>
                    <a:satOff val="-58544"/>
                    <a:lumOff val="-9736"/>
                  </a:srgbClr>
                </a:solidFill>
                <a:sym typeface="Raleway-Medium"/>
              </a:rPr>
              <a:t>Ebiquity</a:t>
            </a:r>
            <a:r>
              <a:rPr lang="en-GB" kern="0" spc="-3" dirty="0">
                <a:solidFill>
                  <a:srgbClr val="BC8027">
                    <a:hueOff val="10811956"/>
                    <a:satOff val="-58544"/>
                    <a:lumOff val="-9736"/>
                  </a:srgbClr>
                </a:solidFill>
                <a:sym typeface="Raleway-Medium"/>
              </a:rPr>
              <a:t>, other attributes also measured</a:t>
            </a:r>
            <a:endParaRPr lang="en-GB" kern="0" spc="-3" dirty="0">
              <a:solidFill>
                <a:srgbClr val="BC8027">
                  <a:hueOff val="10811956"/>
                  <a:satOff val="-58544"/>
                  <a:lumOff val="-9736"/>
                </a:srgbClr>
              </a:solidFill>
              <a:sym typeface="Raleway-Medium"/>
              <a:hlinkClick r:id="rId2"/>
            </a:endParaRPr>
          </a:p>
          <a:p>
            <a:endParaRPr lang="en-US" dirty="0"/>
          </a:p>
        </p:txBody>
      </p:sp>
      <p:pic>
        <p:nvPicPr>
          <p:cNvPr id="6" name="Picture 2" descr="Image result for ebiquit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26889" y="7170882"/>
            <a:ext cx="936021" cy="262378"/>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C0CD19A3-FBEE-4524-98C6-50ED5D35B2AC}"/>
              </a:ext>
            </a:extLst>
          </p:cNvPr>
          <p:cNvGraphicFramePr/>
          <p:nvPr>
            <p:extLst>
              <p:ext uri="{D42A27DB-BD31-4B8C-83A1-F6EECF244321}">
                <p14:modId xmlns:p14="http://schemas.microsoft.com/office/powerpoint/2010/main" val="538424419"/>
              </p:ext>
            </p:extLst>
          </p:nvPr>
        </p:nvGraphicFramePr>
        <p:xfrm>
          <a:off x="270000" y="1572126"/>
          <a:ext cx="12772231" cy="514684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10">
            <a:extLst>
              <a:ext uri="{FF2B5EF4-FFF2-40B4-BE49-F238E27FC236}">
                <a16:creationId xmlns:a16="http://schemas.microsoft.com/office/drawing/2014/main" id="{02EB6231-EE89-4BBF-8B9A-AE200085B6C1}"/>
              </a:ext>
            </a:extLst>
          </p:cNvPr>
          <p:cNvSpPr>
            <a:spLocks noGrp="1"/>
          </p:cNvSpPr>
          <p:nvPr>
            <p:ph type="body" sz="quarter" idx="14"/>
          </p:nvPr>
        </p:nvSpPr>
        <p:spPr>
          <a:xfrm>
            <a:off x="270000" y="664058"/>
            <a:ext cx="12258884" cy="436608"/>
          </a:xfrm>
        </p:spPr>
        <p:txBody>
          <a:bodyPr/>
          <a:lstStyle/>
          <a:p>
            <a:r>
              <a:rPr lang="en-GB" dirty="0">
                <a:highlight>
                  <a:srgbClr val="FFFFFF"/>
                </a:highlight>
              </a:rPr>
              <a:t>Ebiquity’s ‘Re-evaluating media’ report, commissioned by </a:t>
            </a:r>
            <a:r>
              <a:rPr lang="en-GB" dirty="0" err="1">
                <a:highlight>
                  <a:srgbClr val="FFFFFF"/>
                </a:highlight>
              </a:rPr>
              <a:t>Radiocentre</a:t>
            </a:r>
            <a:r>
              <a:rPr lang="en-GB" dirty="0">
                <a:highlight>
                  <a:srgbClr val="FFFFFF"/>
                </a:highlight>
              </a:rPr>
              <a:t>, found that based on available industry evidence cinema scores the highest of all channels for its ability to ‘get ads noticed’ making it a must-have when launching a new campaign.</a:t>
            </a:r>
          </a:p>
        </p:txBody>
      </p:sp>
    </p:spTree>
    <p:extLst>
      <p:ext uri="{BB962C8B-B14F-4D97-AF65-F5344CB8AC3E}">
        <p14:creationId xmlns:p14="http://schemas.microsoft.com/office/powerpoint/2010/main" val="10069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9EE2E30-07BC-84D8-D9EF-E37E04E69552}"/>
              </a:ext>
            </a:extLst>
          </p:cNvPr>
          <p:cNvGraphicFramePr/>
          <p:nvPr>
            <p:extLst>
              <p:ext uri="{D42A27DB-BD31-4B8C-83A1-F6EECF244321}">
                <p14:modId xmlns:p14="http://schemas.microsoft.com/office/powerpoint/2010/main" val="468241199"/>
              </p:ext>
            </p:extLst>
          </p:nvPr>
        </p:nvGraphicFramePr>
        <p:xfrm>
          <a:off x="270001" y="1197565"/>
          <a:ext cx="12731524" cy="5721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02B5FD59-B133-4FB3-B51E-172506FDD8DB}"/>
              </a:ext>
            </a:extLst>
          </p:cNvPr>
          <p:cNvSpPr>
            <a:spLocks noGrp="1"/>
          </p:cNvSpPr>
          <p:nvPr>
            <p:ph type="title"/>
          </p:nvPr>
        </p:nvSpPr>
        <p:spPr/>
        <p:txBody>
          <a:bodyPr/>
          <a:lstStyle/>
          <a:p>
            <a:r>
              <a:rPr lang="en-GB" dirty="0"/>
              <a:t>STARTING WITH CINEMA IS ESSENTIAL FOR MAXIMISING ATTENTION</a:t>
            </a:r>
          </a:p>
        </p:txBody>
      </p:sp>
      <p:sp>
        <p:nvSpPr>
          <p:cNvPr id="10" name="Text Placeholder 9">
            <a:extLst>
              <a:ext uri="{FF2B5EF4-FFF2-40B4-BE49-F238E27FC236}">
                <a16:creationId xmlns:a16="http://schemas.microsoft.com/office/drawing/2014/main" id="{E4D44D1D-9257-4925-A991-B2F8CC59F957}"/>
              </a:ext>
            </a:extLst>
          </p:cNvPr>
          <p:cNvSpPr>
            <a:spLocks noGrp="1"/>
          </p:cNvSpPr>
          <p:nvPr>
            <p:ph type="body" sz="quarter" idx="14"/>
          </p:nvPr>
        </p:nvSpPr>
        <p:spPr/>
        <p:txBody>
          <a:bodyPr/>
          <a:lstStyle/>
          <a:p>
            <a:r>
              <a:rPr lang="en-GB" dirty="0"/>
              <a:t>Cinema delivers unbeatable level of attention to ads, making it a crucial additional to the AV plan of any new product launch.</a:t>
            </a:r>
          </a:p>
        </p:txBody>
      </p:sp>
      <p:sp>
        <p:nvSpPr>
          <p:cNvPr id="8" name="Text Placeholder 7">
            <a:extLst>
              <a:ext uri="{FF2B5EF4-FFF2-40B4-BE49-F238E27FC236}">
                <a16:creationId xmlns:a16="http://schemas.microsoft.com/office/drawing/2014/main" id="{F418C595-8748-4589-B36D-21F8B6D7C5ED}"/>
              </a:ext>
            </a:extLst>
          </p:cNvPr>
          <p:cNvSpPr>
            <a:spLocks noGrp="1"/>
          </p:cNvSpPr>
          <p:nvPr>
            <p:ph type="body" sz="quarter" idx="11"/>
          </p:nvPr>
        </p:nvSpPr>
        <p:spPr/>
        <p:txBody>
          <a:bodyPr/>
          <a:lstStyle/>
          <a:p>
            <a:r>
              <a:rPr lang="en-GB" dirty="0"/>
              <a:t>Source: Lumen</a:t>
            </a:r>
          </a:p>
        </p:txBody>
      </p:sp>
    </p:spTree>
    <p:extLst>
      <p:ext uri="{BB962C8B-B14F-4D97-AF65-F5344CB8AC3E}">
        <p14:creationId xmlns:p14="http://schemas.microsoft.com/office/powerpoint/2010/main" val="324734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9EE2E30-07BC-84D8-D9EF-E37E04E69552}"/>
              </a:ext>
            </a:extLst>
          </p:cNvPr>
          <p:cNvGraphicFramePr/>
          <p:nvPr>
            <p:extLst>
              <p:ext uri="{D42A27DB-BD31-4B8C-83A1-F6EECF244321}">
                <p14:modId xmlns:p14="http://schemas.microsoft.com/office/powerpoint/2010/main" val="3305128333"/>
              </p:ext>
            </p:extLst>
          </p:nvPr>
        </p:nvGraphicFramePr>
        <p:xfrm>
          <a:off x="270001" y="1197565"/>
          <a:ext cx="12731524" cy="5721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02B5FD59-B133-4FB3-B51E-172506FDD8DB}"/>
              </a:ext>
            </a:extLst>
          </p:cNvPr>
          <p:cNvSpPr>
            <a:spLocks noGrp="1"/>
          </p:cNvSpPr>
          <p:nvPr>
            <p:ph type="title"/>
          </p:nvPr>
        </p:nvSpPr>
        <p:spPr/>
        <p:txBody>
          <a:bodyPr/>
          <a:lstStyle/>
          <a:p>
            <a:r>
              <a:rPr lang="en-GB" dirty="0"/>
              <a:t>If you want cost-effective attention, start with cinema </a:t>
            </a:r>
          </a:p>
        </p:txBody>
      </p:sp>
      <p:sp>
        <p:nvSpPr>
          <p:cNvPr id="10" name="Text Placeholder 9">
            <a:extLst>
              <a:ext uri="{FF2B5EF4-FFF2-40B4-BE49-F238E27FC236}">
                <a16:creationId xmlns:a16="http://schemas.microsoft.com/office/drawing/2014/main" id="{E4D44D1D-9257-4925-A991-B2F8CC59F957}"/>
              </a:ext>
            </a:extLst>
          </p:cNvPr>
          <p:cNvSpPr>
            <a:spLocks noGrp="1"/>
          </p:cNvSpPr>
          <p:nvPr>
            <p:ph type="body" sz="quarter" idx="14"/>
          </p:nvPr>
        </p:nvSpPr>
        <p:spPr/>
        <p:txBody>
          <a:bodyPr/>
          <a:lstStyle/>
          <a:p>
            <a:r>
              <a:rPr lang="en-GB" dirty="0"/>
              <a:t>Cinema’s unbeatable level of attention to ads means when you adjust 16-34 CPMs for attentive seconds its one of the most cost-effective AV channels for reaching this key audience</a:t>
            </a:r>
          </a:p>
        </p:txBody>
      </p:sp>
      <p:sp>
        <p:nvSpPr>
          <p:cNvPr id="9" name="Text Placeholder 7">
            <a:extLst>
              <a:ext uri="{FF2B5EF4-FFF2-40B4-BE49-F238E27FC236}">
                <a16:creationId xmlns:a16="http://schemas.microsoft.com/office/drawing/2014/main" id="{FB2318D9-9379-4D2B-ACC8-7B4F202D240F}"/>
              </a:ext>
            </a:extLst>
          </p:cNvPr>
          <p:cNvSpPr txBox="1">
            <a:spLocks/>
          </p:cNvSpPr>
          <p:nvPr/>
        </p:nvSpPr>
        <p:spPr bwMode="gray">
          <a:xfrm>
            <a:off x="8082455" y="7192253"/>
            <a:ext cx="5216033" cy="246221"/>
          </a:xfrm>
          <a:prstGeom prst="rect">
            <a:avLst/>
          </a:prstGeom>
          <a:ln>
            <a:noFill/>
          </a:ln>
        </p:spPr>
        <p:txBody>
          <a:bodyPr vert="horz" lIns="0" tIns="0" rIns="0" bIns="0" rtlCol="0" anchor="ctr">
            <a:spAutoFit/>
          </a:bodyPr>
          <a:lstStyle>
            <a:lvl1pPr marL="0" indent="0" algn="r" defTabSz="961844" rtl="0" eaLnBrk="1" latinLnBrk="0" hangingPunct="1">
              <a:lnSpc>
                <a:spcPct val="100000"/>
              </a:lnSpc>
              <a:spcBef>
                <a:spcPts val="0"/>
              </a:spcBef>
              <a:buClr>
                <a:srgbClr val="FFFFFF"/>
              </a:buClr>
              <a:buSzPct val="100000"/>
              <a:buFont typeface="Arial"/>
              <a:buNone/>
              <a:defRPr sz="800" b="0" kern="1200" baseline="0">
                <a:solidFill>
                  <a:schemeClr val="bg1"/>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r>
              <a:rPr lang="en-GB"/>
              <a:t>Source: DCM has applied Lumen Attention data to estimated industry 16-34 CPMs to calculate aCPM</a:t>
            </a:r>
          </a:p>
          <a:p>
            <a:r>
              <a:rPr lang="en-GB"/>
              <a:t>Cinema CPM based on 16-34 AGP</a:t>
            </a:r>
            <a:endParaRPr lang="en-GB" dirty="0"/>
          </a:p>
        </p:txBody>
      </p:sp>
    </p:spTree>
    <p:extLst>
      <p:ext uri="{BB962C8B-B14F-4D97-AF65-F5344CB8AC3E}">
        <p14:creationId xmlns:p14="http://schemas.microsoft.com/office/powerpoint/2010/main" val="415283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 CAMPAIGNS LOOKING TO CONNECT EMOTIONALLY, CINEMA is king</a:t>
            </a:r>
          </a:p>
        </p:txBody>
      </p:sp>
      <p:sp>
        <p:nvSpPr>
          <p:cNvPr id="2" name="Text Placeholder 1"/>
          <p:cNvSpPr>
            <a:spLocks noGrp="1"/>
          </p:cNvSpPr>
          <p:nvPr>
            <p:ph type="body" sz="quarter" idx="11"/>
          </p:nvPr>
        </p:nvSpPr>
        <p:spPr>
          <a:xfrm>
            <a:off x="5519651" y="7067183"/>
            <a:ext cx="7662459" cy="492443"/>
          </a:xfrm>
        </p:spPr>
        <p:txBody>
          <a:bodyPr/>
          <a:lstStyle/>
          <a:p>
            <a:endParaRPr lang="en-US" dirty="0"/>
          </a:p>
          <a:p>
            <a:r>
              <a:rPr lang="en-GB" kern="0" spc="-3" dirty="0">
                <a:solidFill>
                  <a:srgbClr val="BC8027">
                    <a:hueOff val="10811956"/>
                    <a:satOff val="-58544"/>
                    <a:lumOff val="-9736"/>
                  </a:srgbClr>
                </a:solidFill>
                <a:sym typeface="Raleway-Medium"/>
              </a:rPr>
              <a:t>Chart compares score for each medium against ‘ability to trigger a positive emotional response’ attribute, scored out of 10. </a:t>
            </a:r>
          </a:p>
          <a:p>
            <a:r>
              <a:rPr lang="en-GB" kern="0" spc="-3" dirty="0">
                <a:solidFill>
                  <a:srgbClr val="BC8027">
                    <a:hueOff val="10811956"/>
                    <a:satOff val="-58544"/>
                    <a:lumOff val="-9736"/>
                  </a:srgbClr>
                </a:solidFill>
                <a:sym typeface="Raleway-Medium"/>
              </a:rPr>
              <a:t>Source: Re-evaluating Media conducted by </a:t>
            </a:r>
            <a:r>
              <a:rPr lang="en-GB" kern="0" spc="-3" dirty="0" err="1">
                <a:solidFill>
                  <a:srgbClr val="BC8027">
                    <a:hueOff val="10811956"/>
                    <a:satOff val="-58544"/>
                    <a:lumOff val="-9736"/>
                  </a:srgbClr>
                </a:solidFill>
                <a:sym typeface="Raleway-Medium"/>
              </a:rPr>
              <a:t>Ebiquity</a:t>
            </a:r>
            <a:r>
              <a:rPr lang="en-GB" kern="0" spc="-3" dirty="0">
                <a:solidFill>
                  <a:srgbClr val="BC8027">
                    <a:hueOff val="10811956"/>
                    <a:satOff val="-58544"/>
                    <a:lumOff val="-9736"/>
                  </a:srgbClr>
                </a:solidFill>
                <a:sym typeface="Raleway-Medium"/>
              </a:rPr>
              <a:t>, other attributes also measured</a:t>
            </a:r>
            <a:endParaRPr lang="en-GB" kern="0" spc="-3" dirty="0">
              <a:solidFill>
                <a:srgbClr val="BC8027">
                  <a:hueOff val="10811956"/>
                  <a:satOff val="-58544"/>
                  <a:lumOff val="-9736"/>
                </a:srgbClr>
              </a:solidFill>
              <a:sym typeface="Raleway-Medium"/>
              <a:hlinkClick r:id="rId2"/>
            </a:endParaRPr>
          </a:p>
          <a:p>
            <a:endParaRPr lang="en-US" dirty="0"/>
          </a:p>
        </p:txBody>
      </p:sp>
      <p:pic>
        <p:nvPicPr>
          <p:cNvPr id="6" name="Picture 2" descr="Image result for ebiquity"/>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326889" y="7170882"/>
            <a:ext cx="936021" cy="262378"/>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C0CD19A3-FBEE-4524-98C6-50ED5D35B2AC}"/>
              </a:ext>
            </a:extLst>
          </p:cNvPr>
          <p:cNvGraphicFramePr/>
          <p:nvPr/>
        </p:nvGraphicFramePr>
        <p:xfrm>
          <a:off x="270000" y="1572126"/>
          <a:ext cx="12772231" cy="514684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10">
            <a:extLst>
              <a:ext uri="{FF2B5EF4-FFF2-40B4-BE49-F238E27FC236}">
                <a16:creationId xmlns:a16="http://schemas.microsoft.com/office/drawing/2014/main" id="{02EB6231-EE89-4BBF-8B9A-AE200085B6C1}"/>
              </a:ext>
            </a:extLst>
          </p:cNvPr>
          <p:cNvSpPr>
            <a:spLocks noGrp="1"/>
          </p:cNvSpPr>
          <p:nvPr>
            <p:ph type="body" sz="quarter" idx="14"/>
          </p:nvPr>
        </p:nvSpPr>
        <p:spPr>
          <a:xfrm>
            <a:off x="270000" y="664058"/>
            <a:ext cx="12772230" cy="436608"/>
          </a:xfrm>
        </p:spPr>
        <p:txBody>
          <a:bodyPr/>
          <a:lstStyle/>
          <a:p>
            <a:r>
              <a:rPr lang="en-GB" dirty="0">
                <a:highlight>
                  <a:srgbClr val="FFFFFF"/>
                </a:highlight>
              </a:rPr>
              <a:t>Ebiquity’s ‘Re-evaluating media’ report, commissioned by </a:t>
            </a:r>
            <a:r>
              <a:rPr lang="en-GB" dirty="0" err="1">
                <a:highlight>
                  <a:srgbClr val="FFFFFF"/>
                </a:highlight>
              </a:rPr>
              <a:t>Radiocentre</a:t>
            </a:r>
            <a:r>
              <a:rPr lang="en-GB" dirty="0">
                <a:highlight>
                  <a:srgbClr val="FFFFFF"/>
                </a:highlight>
              </a:rPr>
              <a:t>, found that based on available industry evidence cinema scores the highest of all channels for its ability to trigger a positive emotional response for brands – essential for new campaigns making to generate a reaction.</a:t>
            </a:r>
          </a:p>
        </p:txBody>
      </p:sp>
    </p:spTree>
    <p:extLst>
      <p:ext uri="{BB962C8B-B14F-4D97-AF65-F5344CB8AC3E}">
        <p14:creationId xmlns:p14="http://schemas.microsoft.com/office/powerpoint/2010/main" val="765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305815-F366-4D8C-A732-E5E2AA3E0F52}"/>
              </a:ext>
            </a:extLst>
          </p:cNvPr>
          <p:cNvSpPr>
            <a:spLocks noGrp="1"/>
          </p:cNvSpPr>
          <p:nvPr>
            <p:ph type="title"/>
          </p:nvPr>
        </p:nvSpPr>
        <p:spPr/>
        <p:txBody>
          <a:bodyPr/>
          <a:lstStyle/>
          <a:p>
            <a:r>
              <a:rPr lang="en-GB" dirty="0"/>
              <a:t>Cinema ads are the advertising format 16-34s are most RECEPTIVE towards</a:t>
            </a:r>
          </a:p>
        </p:txBody>
      </p:sp>
      <p:sp>
        <p:nvSpPr>
          <p:cNvPr id="9" name="Text Placeholder 8">
            <a:extLst>
              <a:ext uri="{FF2B5EF4-FFF2-40B4-BE49-F238E27FC236}">
                <a16:creationId xmlns:a16="http://schemas.microsoft.com/office/drawing/2014/main" id="{6D2F4633-0027-4E58-8974-EB801B8095B4}"/>
              </a:ext>
            </a:extLst>
          </p:cNvPr>
          <p:cNvSpPr>
            <a:spLocks noGrp="1"/>
          </p:cNvSpPr>
          <p:nvPr>
            <p:ph type="body" sz="quarter" idx="14"/>
          </p:nvPr>
        </p:nvSpPr>
        <p:spPr>
          <a:xfrm>
            <a:off x="270000" y="620514"/>
            <a:ext cx="12423740" cy="436608"/>
          </a:xfrm>
        </p:spPr>
        <p:txBody>
          <a:bodyPr/>
          <a:lstStyle/>
          <a:p>
            <a:r>
              <a:rPr lang="en-GB" dirty="0"/>
              <a:t>Independent research from Kantar found that traditional AV ad formats are preferred by all generations but specifically cinema rates well amongst young audiences – making it the best place to start your campaigns with a positive impression. </a:t>
            </a:r>
          </a:p>
        </p:txBody>
      </p:sp>
      <p:sp>
        <p:nvSpPr>
          <p:cNvPr id="12" name="Text Placeholder 6">
            <a:extLst>
              <a:ext uri="{FF2B5EF4-FFF2-40B4-BE49-F238E27FC236}">
                <a16:creationId xmlns:a16="http://schemas.microsoft.com/office/drawing/2014/main" id="{34357D58-7CDE-4677-B1FB-B89DC7B9A6B5}"/>
              </a:ext>
            </a:extLst>
          </p:cNvPr>
          <p:cNvSpPr txBox="1">
            <a:spLocks/>
          </p:cNvSpPr>
          <p:nvPr/>
        </p:nvSpPr>
        <p:spPr>
          <a:xfrm>
            <a:off x="2063719" y="1157660"/>
            <a:ext cx="3026990" cy="21405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0099A8"/>
                </a:solidFill>
                <a:effectLst/>
                <a:uLnTx/>
                <a:uFillTx/>
                <a:latin typeface="Arial"/>
                <a:ea typeface="+mn-ea"/>
                <a:cs typeface="+mn-cs"/>
              </a:rPr>
              <a:t>Gen Z</a:t>
            </a:r>
          </a:p>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16-19 year olds</a:t>
            </a:r>
          </a:p>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endParaRPr kumimoji="0" lang="en-GB" sz="1400" b="1" i="0" u="none" strike="noStrike" kern="1200" cap="none" spc="0" normalizeH="0" baseline="0" noProof="0" dirty="0">
              <a:ln>
                <a:noFill/>
              </a:ln>
              <a:solidFill>
                <a:srgbClr val="0099A8"/>
              </a:solidFill>
              <a:effectLst/>
              <a:uLnTx/>
              <a:uFillTx/>
              <a:latin typeface="Arial"/>
              <a:ea typeface="+mn-ea"/>
              <a:cs typeface="+mn-cs"/>
            </a:endParaRPr>
          </a:p>
        </p:txBody>
      </p:sp>
      <p:sp>
        <p:nvSpPr>
          <p:cNvPr id="13" name="Text Placeholder 10">
            <a:extLst>
              <a:ext uri="{FF2B5EF4-FFF2-40B4-BE49-F238E27FC236}">
                <a16:creationId xmlns:a16="http://schemas.microsoft.com/office/drawing/2014/main" id="{BF6837F1-5D0D-4F7F-873A-79141BA46F95}"/>
              </a:ext>
            </a:extLst>
          </p:cNvPr>
          <p:cNvSpPr txBox="1">
            <a:spLocks/>
          </p:cNvSpPr>
          <p:nvPr/>
        </p:nvSpPr>
        <p:spPr>
          <a:xfrm>
            <a:off x="5306842" y="1157660"/>
            <a:ext cx="3026990" cy="21405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33006F"/>
                </a:solidFill>
                <a:effectLst/>
                <a:uLnTx/>
                <a:uFillTx/>
                <a:latin typeface="Arial"/>
                <a:ea typeface="+mn-ea"/>
                <a:cs typeface="+mn-cs"/>
              </a:rPr>
              <a:t>Gen Y</a:t>
            </a:r>
          </a:p>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20-34 year olds</a:t>
            </a:r>
          </a:p>
        </p:txBody>
      </p:sp>
      <p:sp>
        <p:nvSpPr>
          <p:cNvPr id="14" name="Text Placeholder 12">
            <a:extLst>
              <a:ext uri="{FF2B5EF4-FFF2-40B4-BE49-F238E27FC236}">
                <a16:creationId xmlns:a16="http://schemas.microsoft.com/office/drawing/2014/main" id="{76A2BDB1-200E-4774-86B7-BEC3E32E08C2}"/>
              </a:ext>
            </a:extLst>
          </p:cNvPr>
          <p:cNvSpPr txBox="1">
            <a:spLocks/>
          </p:cNvSpPr>
          <p:nvPr/>
        </p:nvSpPr>
        <p:spPr>
          <a:xfrm>
            <a:off x="8518605" y="1157660"/>
            <a:ext cx="3026990" cy="21405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547AD"/>
                </a:solidFill>
                <a:effectLst/>
                <a:uLnTx/>
                <a:uFillTx/>
                <a:latin typeface="Arial"/>
                <a:ea typeface="+mn-ea"/>
                <a:cs typeface="+mn-cs"/>
              </a:rPr>
              <a:t>Gen X</a:t>
            </a:r>
          </a:p>
          <a:p>
            <a:pPr marL="0" marR="0" lvl="0" indent="0" algn="l" defTabSz="961844" rtl="0" eaLnBrk="1" fontAlgn="auto" latinLnBrk="0" hangingPunct="1">
              <a:lnSpc>
                <a:spcPts val="1900"/>
              </a:lnSpc>
              <a:spcBef>
                <a:spcPts val="0"/>
              </a:spcBef>
              <a:spcAft>
                <a:spcPts val="0"/>
              </a:spcAft>
              <a:buClr>
                <a:srgbClr val="FFFFFF"/>
              </a:buClr>
              <a:buSzPct val="100000"/>
              <a:buFont typeface="Arial"/>
              <a:buNone/>
              <a:tabLst/>
              <a:defRPr/>
            </a:pPr>
            <a:r>
              <a:rPr kumimoji="0" lang="en-GB" sz="1400" b="1" i="0" u="none" strike="noStrike" kern="1200" cap="none" spc="0" normalizeH="0" baseline="0" noProof="0" dirty="0">
                <a:ln>
                  <a:noFill/>
                </a:ln>
                <a:solidFill>
                  <a:srgbClr val="8A8A8D"/>
                </a:solidFill>
                <a:effectLst/>
                <a:uLnTx/>
                <a:uFillTx/>
                <a:latin typeface="Arial"/>
                <a:ea typeface="+mn-ea"/>
                <a:cs typeface="+mn-cs"/>
              </a:rPr>
              <a:t>35-49 year olds</a:t>
            </a:r>
          </a:p>
        </p:txBody>
      </p:sp>
      <p:graphicFrame>
        <p:nvGraphicFramePr>
          <p:cNvPr id="15" name="Table 14">
            <a:extLst>
              <a:ext uri="{FF2B5EF4-FFF2-40B4-BE49-F238E27FC236}">
                <a16:creationId xmlns:a16="http://schemas.microsoft.com/office/drawing/2014/main" id="{3C7E132B-7EB9-4133-82DC-8CC07684CDBB}"/>
              </a:ext>
            </a:extLst>
          </p:cNvPr>
          <p:cNvGraphicFramePr>
            <a:graphicFrameLocks noGrp="1"/>
          </p:cNvGraphicFramePr>
          <p:nvPr/>
        </p:nvGraphicFramePr>
        <p:xfrm>
          <a:off x="2130413" y="5251329"/>
          <a:ext cx="9409401" cy="1407044"/>
        </p:xfrm>
        <a:graphic>
          <a:graphicData uri="http://schemas.openxmlformats.org/drawingml/2006/table">
            <a:tbl>
              <a:tblPr firstRow="1" bandRow="1">
                <a:tableStyleId>{5C22544A-7EE6-4342-B048-85BDC9FD1C3A}</a:tableStyleId>
              </a:tblPr>
              <a:tblGrid>
                <a:gridCol w="1456238">
                  <a:extLst>
                    <a:ext uri="{9D8B030D-6E8A-4147-A177-3AD203B41FA5}">
                      <a16:colId xmlns:a16="http://schemas.microsoft.com/office/drawing/2014/main" val="20000"/>
                    </a:ext>
                  </a:extLst>
                </a:gridCol>
                <a:gridCol w="1623317">
                  <a:extLst>
                    <a:ext uri="{9D8B030D-6E8A-4147-A177-3AD203B41FA5}">
                      <a16:colId xmlns:a16="http://schemas.microsoft.com/office/drawing/2014/main" val="20001"/>
                    </a:ext>
                  </a:extLst>
                </a:gridCol>
                <a:gridCol w="3287730">
                  <a:extLst>
                    <a:ext uri="{9D8B030D-6E8A-4147-A177-3AD203B41FA5}">
                      <a16:colId xmlns:a16="http://schemas.microsoft.com/office/drawing/2014/main" val="20002"/>
                    </a:ext>
                  </a:extLst>
                </a:gridCol>
                <a:gridCol w="3042116">
                  <a:extLst>
                    <a:ext uri="{9D8B030D-6E8A-4147-A177-3AD203B41FA5}">
                      <a16:colId xmlns:a16="http://schemas.microsoft.com/office/drawing/2014/main" val="20003"/>
                    </a:ext>
                  </a:extLst>
                </a:gridCol>
              </a:tblGrid>
              <a:tr h="351761">
                <a:tc>
                  <a:txBody>
                    <a:bodyPr/>
                    <a:lstStyle/>
                    <a:p>
                      <a:pPr>
                        <a:lnSpc>
                          <a:spcPts val="1500"/>
                        </a:lnSpc>
                      </a:pPr>
                      <a:r>
                        <a:rPr lang="en-GB" sz="1000" b="1" dirty="0">
                          <a:ln>
                            <a:noFill/>
                          </a:ln>
                          <a:solidFill>
                            <a:schemeClr val="bg1"/>
                          </a:solidFill>
                        </a:rPr>
                        <a:t>Cinema ads</a:t>
                      </a:r>
                      <a:endParaRPr lang="en-GB" sz="1000" dirty="0">
                        <a:ln>
                          <a:noFill/>
                        </a:ln>
                        <a:solidFill>
                          <a:schemeClr val="accent6"/>
                        </a:solidFill>
                      </a:endParaRPr>
                    </a:p>
                  </a:txBody>
                  <a:tcPr marL="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bg1"/>
                          </a:solidFill>
                        </a:rPr>
                        <a:t>44%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1" dirty="0">
                          <a:solidFill>
                            <a:schemeClr val="bg1"/>
                          </a:solidFill>
                        </a:rPr>
                        <a:t>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dirty="0">
                          <a:solidFill>
                            <a:schemeClr val="bg1"/>
                          </a:solidFill>
                        </a:rPr>
                        <a:t>31%</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1761">
                <a:tc>
                  <a:txBody>
                    <a:bodyPr/>
                    <a:lstStyle/>
                    <a:p>
                      <a:pPr>
                        <a:lnSpc>
                          <a:spcPts val="1500"/>
                        </a:lnSpc>
                      </a:pPr>
                      <a:r>
                        <a:rPr lang="en-GB" sz="1000" b="1" kern="1200" dirty="0">
                          <a:ln>
                            <a:noFill/>
                          </a:ln>
                          <a:solidFill>
                            <a:schemeClr val="bg1"/>
                          </a:solidFill>
                          <a:latin typeface="+mn-lt"/>
                          <a:ea typeface="+mn-ea"/>
                          <a:cs typeface="+mn-cs"/>
                        </a:rPr>
                        <a:t>TV ads</a:t>
                      </a:r>
                    </a:p>
                  </a:txBody>
                  <a:tcPr marL="0">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bg1"/>
                          </a:solidFill>
                        </a:rPr>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bg1"/>
                          </a:solidFill>
                        </a:rPr>
                        <a:t>23%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b="0" dirty="0">
                          <a:solidFill>
                            <a:schemeClr val="bg1"/>
                          </a:solidFill>
                        </a:rPr>
                        <a:t>33%</a:t>
                      </a:r>
                    </a:p>
                  </a:txBody>
                  <a:tcPr anchor="ctr">
                    <a:lnL w="12700" cap="flat" cmpd="sng" algn="ctr">
                      <a:no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1761">
                <a:tc>
                  <a:txBody>
                    <a:bodyPr/>
                    <a:lstStyle/>
                    <a:p>
                      <a:pPr>
                        <a:lnSpc>
                          <a:spcPts val="1500"/>
                        </a:lnSpc>
                      </a:pPr>
                      <a:r>
                        <a:rPr lang="en-GB" sz="1000" b="1" kern="1200" dirty="0">
                          <a:ln>
                            <a:noFill/>
                          </a:ln>
                          <a:solidFill>
                            <a:schemeClr val="bg1"/>
                          </a:solidFill>
                          <a:latin typeface="+mn-lt"/>
                          <a:ea typeface="+mn-ea"/>
                          <a:cs typeface="+mn-cs"/>
                        </a:rPr>
                        <a:t>Video ads (laptop/PC)</a:t>
                      </a:r>
                    </a:p>
                  </a:txBody>
                  <a:tcPr marL="0">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accent2"/>
                          </a:solidFill>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accent2"/>
                          </a:solidFill>
                        </a:rPr>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500" dirty="0">
                          <a:solidFill>
                            <a:schemeClr val="accent2"/>
                          </a:solidFill>
                        </a:rPr>
                        <a:t>-33%</a:t>
                      </a:r>
                    </a:p>
                  </a:txBody>
                  <a:tcPr anchor="ctr">
                    <a:lnL w="12700" cap="flat" cmpd="sng" algn="ctr">
                      <a:no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761">
                <a:tc>
                  <a:txBody>
                    <a:bodyPr/>
                    <a:lstStyle/>
                    <a:p>
                      <a:pPr>
                        <a:lnSpc>
                          <a:spcPts val="1500"/>
                        </a:lnSpc>
                      </a:pPr>
                      <a:r>
                        <a:rPr lang="en-GB" sz="1000" b="1" kern="1200" dirty="0">
                          <a:ln>
                            <a:noFill/>
                          </a:ln>
                          <a:solidFill>
                            <a:schemeClr val="bg1"/>
                          </a:solidFill>
                          <a:latin typeface="+mn-lt"/>
                          <a:ea typeface="+mn-ea"/>
                          <a:cs typeface="+mn-cs"/>
                        </a:rPr>
                        <a:t>Video ads (mobile)</a:t>
                      </a:r>
                    </a:p>
                  </a:txBody>
                  <a:tcPr marL="0">
                    <a:lnL w="12700" cmpd="sng">
                      <a:noFill/>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500" dirty="0">
                          <a:solidFill>
                            <a:schemeClr val="accent2"/>
                          </a:solidFill>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500" dirty="0">
                          <a:solidFill>
                            <a:schemeClr val="accent2"/>
                          </a:solidFill>
                        </a:rPr>
                        <a:t>-26%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500" dirty="0">
                          <a:solidFill>
                            <a:schemeClr val="accent2"/>
                          </a:solidFill>
                        </a:rPr>
                        <a:t>-33%</a:t>
                      </a:r>
                    </a:p>
                  </a:txBody>
                  <a:tcPr anchor="ctr">
                    <a:lnL w="12700" cap="flat" cmpd="sng" algn="ctr">
                      <a:noFill/>
                      <a:prstDash val="solid"/>
                      <a:round/>
                      <a:headEnd type="none" w="med" len="med"/>
                      <a:tailEnd type="none" w="med" len="med"/>
                    </a:lnL>
                    <a:lnR w="12700" cmpd="sng">
                      <a:noFill/>
                    </a:lnR>
                    <a:lnT w="12700" cap="flat" cmpd="sng" algn="ctr">
                      <a:solidFill>
                        <a:schemeClr val="accent5"/>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9" name="Text Placeholder 13">
            <a:extLst>
              <a:ext uri="{FF2B5EF4-FFF2-40B4-BE49-F238E27FC236}">
                <a16:creationId xmlns:a16="http://schemas.microsoft.com/office/drawing/2014/main" id="{BF1C9611-68F7-4906-A472-AE4C01FA99F7}"/>
              </a:ext>
            </a:extLst>
          </p:cNvPr>
          <p:cNvSpPr txBox="1">
            <a:spLocks/>
          </p:cNvSpPr>
          <p:nvPr/>
        </p:nvSpPr>
        <p:spPr bwMode="gray">
          <a:xfrm>
            <a:off x="7461135" y="7116113"/>
            <a:ext cx="5835843" cy="308472"/>
          </a:xfrm>
          <a:prstGeom prst="rect">
            <a:avLst/>
          </a:prstGeom>
        </p:spPr>
        <p:txBody>
          <a:bodyPr vert="horz" lIns="0" tIns="0" rIns="0" bIns="0" rtlCol="0" anchor="b" anchorCtr="0">
            <a:noAutofit/>
          </a:bodyPr>
          <a:lstStyle>
            <a:lvl1pPr marL="0" indent="0" algn="r" defTabSz="961844" rtl="0" eaLnBrk="1" latinLnBrk="0" hangingPunct="1">
              <a:lnSpc>
                <a:spcPts val="842"/>
              </a:lnSpc>
              <a:spcBef>
                <a:spcPts val="0"/>
              </a:spcBef>
              <a:buClr>
                <a:srgbClr val="FFFFFF"/>
              </a:buClr>
              <a:buSzPct val="100000"/>
              <a:buFont typeface="Arial"/>
              <a:buNone/>
              <a:defRPr sz="800" b="0" kern="1200" baseline="0">
                <a:solidFill>
                  <a:srgbClr val="000000"/>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r" defTabSz="961844" rtl="0" eaLnBrk="1" fontAlgn="auto" latinLnBrk="0" hangingPunct="1">
              <a:lnSpc>
                <a:spcPts val="842"/>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Source: Kantar – </a:t>
            </a:r>
            <a:r>
              <a:rPr kumimoji="0" lang="en-GB" sz="800" b="0" i="0" u="none" strike="noStrike" kern="1200" cap="none" spc="0" normalizeH="0" baseline="0" noProof="0" dirty="0" err="1">
                <a:ln>
                  <a:noFill/>
                </a:ln>
                <a:solidFill>
                  <a:srgbClr val="000000"/>
                </a:solidFill>
                <a:effectLst/>
                <a:uLnTx/>
                <a:uFillTx/>
                <a:latin typeface="Arial"/>
                <a:ea typeface="+mn-ea"/>
                <a:cs typeface="+mn-cs"/>
              </a:rPr>
              <a:t>AdReaction</a:t>
            </a:r>
            <a:r>
              <a:rPr kumimoji="0" lang="en-GB" sz="800" b="0" i="0" u="none" strike="noStrike" kern="1200" cap="none" spc="0" normalizeH="0" baseline="0" noProof="0" dirty="0">
                <a:ln>
                  <a:noFill/>
                </a:ln>
                <a:solidFill>
                  <a:srgbClr val="000000"/>
                </a:solidFill>
                <a:effectLst/>
                <a:uLnTx/>
                <a:uFillTx/>
                <a:latin typeface="Arial"/>
                <a:ea typeface="+mn-ea"/>
                <a:cs typeface="+mn-cs"/>
              </a:rPr>
              <a:t> Study</a:t>
            </a:r>
          </a:p>
          <a:p>
            <a:pPr marL="0" marR="0" lvl="0" indent="0" algn="r" defTabSz="961844" rtl="0" eaLnBrk="1" fontAlgn="auto" latinLnBrk="0" hangingPunct="1">
              <a:lnSpc>
                <a:spcPts val="842"/>
              </a:lnSpc>
              <a:spcBef>
                <a:spcPts val="0"/>
              </a:spcBef>
              <a:spcAft>
                <a:spcPts val="0"/>
              </a:spcAft>
              <a:buClr>
                <a:srgbClr val="FFFFFF"/>
              </a:buClr>
              <a:buSzPct val="100000"/>
              <a:buFont typeface="Arial"/>
              <a:buNone/>
              <a:tabLst/>
              <a:defRPr/>
            </a:pPr>
            <a:r>
              <a:rPr kumimoji="0" lang="en-GB" sz="800" b="0" i="0" u="none" strike="noStrike" kern="1200" cap="none" spc="0" normalizeH="0" baseline="0" noProof="0" dirty="0">
                <a:ln>
                  <a:noFill/>
                </a:ln>
                <a:solidFill>
                  <a:srgbClr val="000000"/>
                </a:solidFill>
                <a:effectLst/>
                <a:uLnTx/>
                <a:uFillTx/>
                <a:latin typeface="Arial"/>
                <a:ea typeface="+mn-ea"/>
                <a:cs typeface="+mn-cs"/>
              </a:rPr>
              <a:t>‘How would you describe your attitude towards each of the following formats of advertising? - % net positive ’</a:t>
            </a:r>
          </a:p>
        </p:txBody>
      </p:sp>
      <p:cxnSp>
        <p:nvCxnSpPr>
          <p:cNvPr id="20" name="Straight Connector 19">
            <a:extLst>
              <a:ext uri="{FF2B5EF4-FFF2-40B4-BE49-F238E27FC236}">
                <a16:creationId xmlns:a16="http://schemas.microsoft.com/office/drawing/2014/main" id="{E3C56CF6-A99C-4D85-999C-1CB9188511FF}"/>
              </a:ext>
            </a:extLst>
          </p:cNvPr>
          <p:cNvCxnSpPr/>
          <p:nvPr/>
        </p:nvCxnSpPr>
        <p:spPr>
          <a:xfrm flipV="1">
            <a:off x="1210385" y="7153780"/>
            <a:ext cx="0" cy="360000"/>
          </a:xfrm>
          <a:prstGeom prst="line">
            <a:avLst/>
          </a:prstGeom>
          <a:ln w="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22" name="Picture 2" descr="C:\Users\RafalimananaL\Desktop\OUTILS\New MB logo - SEPT 16\PNG\PNG\Kantar_Millwardbrown_Small_Logo_BLACK_RGB.png">
            <a:extLst>
              <a:ext uri="{FF2B5EF4-FFF2-40B4-BE49-F238E27FC236}">
                <a16:creationId xmlns:a16="http://schemas.microsoft.com/office/drawing/2014/main" id="{EC2AB365-B279-4F26-B750-54B2EE0EAA1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5207"/>
          <a:stretch/>
        </p:blipFill>
        <p:spPr bwMode="auto">
          <a:xfrm>
            <a:off x="1356274" y="7191880"/>
            <a:ext cx="900544" cy="2497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3286E19-1D9E-4D59-B364-7FC22FE0581F}"/>
              </a:ext>
            </a:extLst>
          </p:cNvPr>
          <p:cNvPicPr>
            <a:picLocks noChangeAspect="1"/>
          </p:cNvPicPr>
          <p:nvPr/>
        </p:nvPicPr>
        <p:blipFill rotWithShape="1">
          <a:blip r:embed="rId3" cstate="print">
            <a:grayscl/>
            <a:extLst>
              <a:ext uri="{28A0092B-C50C-407E-A947-70E740481C1C}">
                <a14:useLocalDpi xmlns:a14="http://schemas.microsoft.com/office/drawing/2010/main"/>
              </a:ext>
            </a:extLst>
          </a:blip>
          <a:srcRect/>
          <a:stretch/>
        </p:blipFill>
        <p:spPr>
          <a:xfrm>
            <a:off x="8591198" y="1756957"/>
            <a:ext cx="3108094" cy="3331684"/>
          </a:xfrm>
          <a:prstGeom prst="rect">
            <a:avLst/>
          </a:prstGeom>
        </p:spPr>
      </p:pic>
      <p:pic>
        <p:nvPicPr>
          <p:cNvPr id="5" name="Picture 4">
            <a:extLst>
              <a:ext uri="{FF2B5EF4-FFF2-40B4-BE49-F238E27FC236}">
                <a16:creationId xmlns:a16="http://schemas.microsoft.com/office/drawing/2014/main" id="{B1FCB2C3-CB77-4054-BF88-3D3973EB173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t="-310"/>
          <a:stretch/>
        </p:blipFill>
        <p:spPr>
          <a:xfrm>
            <a:off x="5410511" y="1756957"/>
            <a:ext cx="3108094" cy="3331684"/>
          </a:xfrm>
          <a:prstGeom prst="rect">
            <a:avLst/>
          </a:prstGeom>
        </p:spPr>
      </p:pic>
      <p:pic>
        <p:nvPicPr>
          <p:cNvPr id="11" name="Picture 10">
            <a:extLst>
              <a:ext uri="{FF2B5EF4-FFF2-40B4-BE49-F238E27FC236}">
                <a16:creationId xmlns:a16="http://schemas.microsoft.com/office/drawing/2014/main" id="{9064886E-A741-41A6-AC64-1F5160F2D827}"/>
              </a:ext>
            </a:extLst>
          </p:cNvPr>
          <p:cNvPicPr>
            <a:picLocks noChangeAspect="1"/>
          </p:cNvPicPr>
          <p:nvPr/>
        </p:nvPicPr>
        <p:blipFill rotWithShape="1">
          <a:blip r:embed="rId6" cstate="print">
            <a:grayscl/>
            <a:extLst>
              <a:ext uri="{28A0092B-C50C-407E-A947-70E740481C1C}">
                <a14:useLocalDpi xmlns:a14="http://schemas.microsoft.com/office/drawing/2010/main"/>
              </a:ext>
            </a:extLst>
          </a:blip>
          <a:srcRect/>
          <a:stretch/>
        </p:blipFill>
        <p:spPr>
          <a:xfrm>
            <a:off x="2181593" y="1756957"/>
            <a:ext cx="3108094" cy="3331684"/>
          </a:xfrm>
          <a:prstGeom prst="rect">
            <a:avLst/>
          </a:prstGeom>
        </p:spPr>
      </p:pic>
    </p:spTree>
    <p:extLst>
      <p:ext uri="{BB962C8B-B14F-4D97-AF65-F5344CB8AC3E}">
        <p14:creationId xmlns:p14="http://schemas.microsoft.com/office/powerpoint/2010/main" val="37067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0E236590-4EFA-4102-BD1F-0A89EC31526E}"/>
              </a:ext>
            </a:extLst>
          </p:cNvPr>
          <p:cNvGraphicFramePr>
            <a:graphicFrameLocks/>
          </p:cNvGraphicFramePr>
          <p:nvPr/>
        </p:nvGraphicFramePr>
        <p:xfrm>
          <a:off x="733425" y="1342687"/>
          <a:ext cx="11525250" cy="5100181"/>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a:extLst>
              <a:ext uri="{FF2B5EF4-FFF2-40B4-BE49-F238E27FC236}">
                <a16:creationId xmlns:a16="http://schemas.microsoft.com/office/drawing/2014/main" id="{22EE9EE9-81F1-477B-A860-BE62E9E9B965}"/>
              </a:ext>
            </a:extLst>
          </p:cNvPr>
          <p:cNvCxnSpPr>
            <a:cxnSpLocks/>
          </p:cNvCxnSpPr>
          <p:nvPr/>
        </p:nvCxnSpPr>
        <p:spPr>
          <a:xfrm flipH="1">
            <a:off x="1040860" y="3237994"/>
            <a:ext cx="12103004" cy="8886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B7F8900-6970-4462-9B17-66981739F43B}"/>
              </a:ext>
            </a:extLst>
          </p:cNvPr>
          <p:cNvSpPr>
            <a:spLocks noGrp="1"/>
          </p:cNvSpPr>
          <p:nvPr>
            <p:ph type="title"/>
          </p:nvPr>
        </p:nvSpPr>
        <p:spPr/>
        <p:txBody>
          <a:bodyPr/>
          <a:lstStyle/>
          <a:p>
            <a:r>
              <a:rPr lang="en-GB" dirty="0"/>
              <a:t>Starting with CINEMA helps your campaign reach more people</a:t>
            </a:r>
          </a:p>
        </p:txBody>
      </p:sp>
      <p:sp>
        <p:nvSpPr>
          <p:cNvPr id="6" name="Text Placeholder 5">
            <a:extLst>
              <a:ext uri="{FF2B5EF4-FFF2-40B4-BE49-F238E27FC236}">
                <a16:creationId xmlns:a16="http://schemas.microsoft.com/office/drawing/2014/main" id="{7122F843-B5ED-49E3-93CC-7759AE5ACB22}"/>
              </a:ext>
            </a:extLst>
          </p:cNvPr>
          <p:cNvSpPr>
            <a:spLocks noGrp="1"/>
          </p:cNvSpPr>
          <p:nvPr>
            <p:ph type="body" sz="quarter" idx="11"/>
          </p:nvPr>
        </p:nvSpPr>
        <p:spPr>
          <a:xfrm>
            <a:off x="7067551" y="7174177"/>
            <a:ext cx="6230938" cy="276999"/>
          </a:xfrm>
        </p:spPr>
        <p:txBody>
          <a:bodyPr/>
          <a:lstStyle/>
          <a:p>
            <a:r>
              <a:rPr lang="en-GB" sz="900" dirty="0"/>
              <a:t>Source: GB TGI Feb 2023 (Jan-Dec 2022)- ‘Been to the cinema in the last week’ / </a:t>
            </a:r>
          </a:p>
          <a:p>
            <a:r>
              <a:rPr lang="en-GB" sz="900" dirty="0"/>
              <a:t>Channels watched in the last week’ / Instagram, Facebook, TikTok &amp; YouTube = Used in last 7 days</a:t>
            </a:r>
            <a:endParaRPr lang="en-GB" sz="1000" dirty="0"/>
          </a:p>
        </p:txBody>
      </p:sp>
      <p:sp>
        <p:nvSpPr>
          <p:cNvPr id="7" name="Text Placeholder 6">
            <a:extLst>
              <a:ext uri="{FF2B5EF4-FFF2-40B4-BE49-F238E27FC236}">
                <a16:creationId xmlns:a16="http://schemas.microsoft.com/office/drawing/2014/main" id="{14E5559B-B916-4519-A9BB-2EA641FA597B}"/>
              </a:ext>
            </a:extLst>
          </p:cNvPr>
          <p:cNvSpPr>
            <a:spLocks noGrp="1"/>
          </p:cNvSpPr>
          <p:nvPr>
            <p:ph type="body" sz="quarter" idx="14"/>
          </p:nvPr>
        </p:nvSpPr>
        <p:spPr/>
        <p:txBody>
          <a:bodyPr/>
          <a:lstStyle/>
          <a:p>
            <a:r>
              <a:rPr lang="en-GB" dirty="0"/>
              <a:t>Cinema is a great complement to TV &amp; online video campaigns providing a more affluent, younger skewing audience</a:t>
            </a:r>
          </a:p>
          <a:p>
            <a:endParaRPr lang="en-US" dirty="0"/>
          </a:p>
        </p:txBody>
      </p:sp>
      <p:sp>
        <p:nvSpPr>
          <p:cNvPr id="10" name="Text Placeholder 6">
            <a:extLst>
              <a:ext uri="{FF2B5EF4-FFF2-40B4-BE49-F238E27FC236}">
                <a16:creationId xmlns:a16="http://schemas.microsoft.com/office/drawing/2014/main" id="{9AF8B88B-C470-40C9-A1EC-08777B950122}"/>
              </a:ext>
            </a:extLst>
          </p:cNvPr>
          <p:cNvSpPr txBox="1">
            <a:spLocks/>
          </p:cNvSpPr>
          <p:nvPr/>
        </p:nvSpPr>
        <p:spPr bwMode="gray">
          <a:xfrm rot="16200000">
            <a:off x="-946097" y="3583274"/>
            <a:ext cx="2785347" cy="272924"/>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200" b="0" i="0" u="none" strike="noStrike" kern="1200" cap="none" spc="0" normalizeH="0" baseline="0" noProof="0" dirty="0">
                <a:ln>
                  <a:noFill/>
                </a:ln>
                <a:solidFill>
                  <a:srgbClr val="8A8A8D"/>
                </a:solidFill>
                <a:effectLst/>
                <a:uLnTx/>
                <a:uFillTx/>
                <a:latin typeface="Arial"/>
                <a:ea typeface="+mn-ea"/>
                <a:cs typeface="+mn-cs"/>
              </a:rPr>
              <a:t>% of audience who are ABC1 </a:t>
            </a:r>
            <a:endParaRPr kumimoji="0" lang="en-US" sz="1200" b="0" i="0" u="none" strike="noStrike" kern="1200" cap="none" spc="0" normalizeH="0" baseline="0" noProof="0" dirty="0">
              <a:ln>
                <a:noFill/>
              </a:ln>
              <a:solidFill>
                <a:srgbClr val="8A8A8D"/>
              </a:solidFill>
              <a:effectLst/>
              <a:uLnTx/>
              <a:uFillTx/>
              <a:latin typeface="Arial"/>
              <a:ea typeface="+mn-ea"/>
              <a:cs typeface="+mn-cs"/>
            </a:endParaRPr>
          </a:p>
        </p:txBody>
      </p:sp>
      <p:sp>
        <p:nvSpPr>
          <p:cNvPr id="11" name="Text Placeholder 6">
            <a:extLst>
              <a:ext uri="{FF2B5EF4-FFF2-40B4-BE49-F238E27FC236}">
                <a16:creationId xmlns:a16="http://schemas.microsoft.com/office/drawing/2014/main" id="{8F913BDF-3674-4059-B376-529F3F250F24}"/>
              </a:ext>
            </a:extLst>
          </p:cNvPr>
          <p:cNvSpPr txBox="1">
            <a:spLocks/>
          </p:cNvSpPr>
          <p:nvPr/>
        </p:nvSpPr>
        <p:spPr bwMode="gray">
          <a:xfrm>
            <a:off x="5083997" y="6659232"/>
            <a:ext cx="2785347" cy="272924"/>
          </a:xfrm>
          <a:prstGeom prst="rect">
            <a:avLst/>
          </a:prstGeom>
        </p:spPr>
        <p:txBody>
          <a:bodyPr vert="horz" lIns="0" tIns="0" rIns="0" bIns="0" rtlCol="0" anchor="t" anchorCtr="0">
            <a:noAutofit/>
          </a:bodyPr>
          <a:lstStyle>
            <a:defPPr>
              <a:defRPr lang="en-US"/>
            </a:defPPr>
            <a:lvl1pPr marR="0" lvl="0" indent="0" algn="ctr" fontAlgn="auto">
              <a:lnSpc>
                <a:spcPts val="1500"/>
              </a:lnSpc>
              <a:spcBef>
                <a:spcPts val="0"/>
              </a:spcBef>
              <a:spcAft>
                <a:spcPts val="0"/>
              </a:spcAft>
              <a:buClr>
                <a:srgbClr val="FFFFFF"/>
              </a:buClr>
              <a:buSzPct val="100000"/>
              <a:buFont typeface="Arial"/>
              <a:buNone/>
              <a:tabLst/>
              <a:defRPr kumimoji="0" sz="1200" b="0" i="0" u="none" strike="noStrike" cap="none" spc="0" normalizeH="0" baseline="0">
                <a:ln>
                  <a:noFill/>
                </a:ln>
                <a:solidFill>
                  <a:srgbClr val="8A8A8D"/>
                </a:solidFill>
                <a:effectLst/>
                <a:uLnTx/>
                <a:uFillTx/>
                <a:latin typeface="Arial"/>
              </a:defRPr>
            </a:lvl1pPr>
            <a:lvl2pPr marL="0" indent="0">
              <a:lnSpc>
                <a:spcPct val="100000"/>
              </a:lnSpc>
              <a:spcBef>
                <a:spcPts val="0"/>
              </a:spcBef>
              <a:buClr>
                <a:srgbClr val="FFFFFF"/>
              </a:buClr>
              <a:buSzPct val="100000"/>
              <a:buFont typeface="Arial"/>
              <a:buNone/>
              <a:defRPr sz="1800" b="0">
                <a:solidFill>
                  <a:schemeClr val="bg1"/>
                </a:solidFill>
              </a:defRPr>
            </a:lvl2pPr>
            <a:lvl3pPr marL="0" indent="0">
              <a:lnSpc>
                <a:spcPct val="100000"/>
              </a:lnSpc>
              <a:spcBef>
                <a:spcPts val="0"/>
              </a:spcBef>
              <a:buClr>
                <a:srgbClr val="FFFFFF"/>
              </a:buClr>
              <a:buSzPct val="100000"/>
              <a:buFont typeface="Arial"/>
              <a:buNone/>
              <a:tabLst/>
              <a:defRPr sz="1400" b="1" baseline="0">
                <a:solidFill>
                  <a:schemeClr val="tx2"/>
                </a:solidFill>
              </a:defRPr>
            </a:lvl3pPr>
            <a:lvl4pPr marL="0" indent="0">
              <a:lnSpc>
                <a:spcPct val="100000"/>
              </a:lnSpc>
              <a:spcBef>
                <a:spcPts val="0"/>
              </a:spcBef>
              <a:buClr>
                <a:srgbClr val="FFFFFF"/>
              </a:buClr>
              <a:buSzPct val="100000"/>
              <a:buFont typeface="Arial"/>
              <a:buNone/>
              <a:tabLst/>
              <a:defRPr sz="1400" b="0">
                <a:solidFill>
                  <a:srgbClr val="000000"/>
                </a:solidFill>
              </a:defRPr>
            </a:lvl4pPr>
            <a:lvl5pPr marL="0" indent="0">
              <a:lnSpc>
                <a:spcPct val="100000"/>
              </a:lnSpc>
              <a:spcBef>
                <a:spcPts val="0"/>
              </a:spcBef>
              <a:buClr>
                <a:srgbClr val="FFFFFF"/>
              </a:buClr>
              <a:buSzPct val="100000"/>
              <a:buFont typeface="Arial"/>
              <a:buNone/>
              <a:tabLst/>
              <a:defRPr sz="1000" b="0">
                <a:solidFill>
                  <a:schemeClr val="accent6"/>
                </a:solidFill>
              </a:defRPr>
            </a:lvl5pPr>
            <a:lvl6pPr marL="2645074" indent="-240462">
              <a:lnSpc>
                <a:spcPct val="90000"/>
              </a:lnSpc>
              <a:spcBef>
                <a:spcPct val="30000"/>
              </a:spcBef>
              <a:buClr>
                <a:schemeClr val="accent6"/>
              </a:buClr>
              <a:buSzPct val="70000"/>
              <a:buFont typeface="Wingdings" panose="05000000000000000000" pitchFamily="2" charset="2"/>
              <a:buChar char="¤"/>
            </a:lvl6pPr>
            <a:lvl7pPr marL="3125997" indent="-240462">
              <a:lnSpc>
                <a:spcPct val="90000"/>
              </a:lnSpc>
              <a:spcBef>
                <a:spcPct val="30000"/>
              </a:spcBef>
              <a:buClr>
                <a:schemeClr val="accent6"/>
              </a:buClr>
              <a:buSzPct val="70000"/>
              <a:buFont typeface="Wingdings" panose="05000000000000000000" pitchFamily="2" charset="2"/>
              <a:buChar char="¤"/>
            </a:lvl7pPr>
            <a:lvl8pPr marL="3606920" indent="-240462">
              <a:lnSpc>
                <a:spcPct val="90000"/>
              </a:lnSpc>
              <a:spcBef>
                <a:spcPct val="30000"/>
              </a:spcBef>
              <a:buClr>
                <a:schemeClr val="accent6"/>
              </a:buClr>
              <a:buSzPct val="70000"/>
              <a:buFont typeface="Wingdings" panose="05000000000000000000" pitchFamily="2" charset="2"/>
              <a:buChar char="¤"/>
            </a:lvl8pPr>
            <a:lvl9pPr marL="4087842" indent="-240462">
              <a:lnSpc>
                <a:spcPct val="90000"/>
              </a:lnSpc>
              <a:spcBef>
                <a:spcPct val="30000"/>
              </a:spcBef>
              <a:buClr>
                <a:schemeClr val="accent6"/>
              </a:buClr>
              <a:buSzPct val="70000"/>
              <a:buFont typeface="Wingdings" panose="05000000000000000000" pitchFamily="2" charset="2"/>
              <a:buChar char="¤"/>
            </a:lvl9pPr>
          </a:lstStyle>
          <a:p>
            <a:pPr marL="0" marR="0" lvl="0" indent="0" algn="ct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200" b="0" i="0" u="none" strike="noStrike" kern="1200" cap="none" spc="0" normalizeH="0" baseline="0" noProof="0" dirty="0">
                <a:ln>
                  <a:noFill/>
                </a:ln>
                <a:solidFill>
                  <a:srgbClr val="8A8A8D"/>
                </a:solidFill>
                <a:effectLst/>
                <a:uLnTx/>
                <a:uFillTx/>
                <a:latin typeface="Arial"/>
                <a:ea typeface="+mn-ea"/>
                <a:cs typeface="+mn-cs"/>
              </a:rPr>
              <a:t>% of audience who are 16-34</a:t>
            </a:r>
            <a:endParaRPr kumimoji="0" lang="en-US" sz="1200" b="0" i="0" u="none" strike="noStrike" kern="1200" cap="none" spc="0" normalizeH="0" baseline="0" noProof="0" dirty="0">
              <a:ln>
                <a:noFill/>
              </a:ln>
              <a:solidFill>
                <a:srgbClr val="8A8A8D"/>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A12093D3-D4DF-4740-AF5B-7AFE3B23DBEA}"/>
              </a:ext>
            </a:extLst>
          </p:cNvPr>
          <p:cNvCxnSpPr>
            <a:cxnSpLocks/>
          </p:cNvCxnSpPr>
          <p:nvPr/>
        </p:nvCxnSpPr>
        <p:spPr>
          <a:xfrm flipH="1" flipV="1">
            <a:off x="7265392" y="1158653"/>
            <a:ext cx="69264" cy="5047215"/>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6" name="Text Placeholder 6">
            <a:extLst>
              <a:ext uri="{FF2B5EF4-FFF2-40B4-BE49-F238E27FC236}">
                <a16:creationId xmlns:a16="http://schemas.microsoft.com/office/drawing/2014/main" id="{89013F8F-2AFE-4F8C-B6F6-842E419B9958}"/>
              </a:ext>
            </a:extLst>
          </p:cNvPr>
          <p:cNvSpPr txBox="1">
            <a:spLocks/>
          </p:cNvSpPr>
          <p:nvPr/>
        </p:nvSpPr>
        <p:spPr bwMode="gray">
          <a:xfrm>
            <a:off x="12077431" y="3032607"/>
            <a:ext cx="1066433" cy="436608"/>
          </a:xfrm>
          <a:prstGeom prst="rect">
            <a:avLst/>
          </a:prstGeom>
        </p:spPr>
        <p:txBody>
          <a:bodyPr vert="horz" lIns="0" tIns="0" rIns="0" bIns="0" rtlCol="0" anchor="t" anchorCtr="0">
            <a:noAutofit/>
          </a:bodyPr>
          <a:lstStyle>
            <a:lvl1pPr marL="0" indent="0" algn="l" defTabSz="961844" rtl="0" eaLnBrk="1" latinLnBrk="0" hangingPunct="1">
              <a:lnSpc>
                <a:spcPts val="1500"/>
              </a:lnSpc>
              <a:spcBef>
                <a:spcPts val="0"/>
              </a:spcBef>
              <a:buClr>
                <a:srgbClr val="FFFFFF"/>
              </a:buClr>
              <a:buSzPct val="100000"/>
              <a:buFont typeface="Arial"/>
              <a:buNone/>
              <a:defRPr sz="1400" b="1" kern="1200" baseline="0">
                <a:solidFill>
                  <a:schemeClr val="accent6"/>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r" defTabSz="961844" rtl="0" eaLnBrk="1" fontAlgn="auto" latinLnBrk="0" hangingPunct="1">
              <a:lnSpc>
                <a:spcPts val="1500"/>
              </a:lnSpc>
              <a:spcBef>
                <a:spcPts val="0"/>
              </a:spcBef>
              <a:spcAft>
                <a:spcPts val="0"/>
              </a:spcAft>
              <a:buClr>
                <a:srgbClr val="FFFFFF"/>
              </a:buClr>
              <a:buSzPct val="100000"/>
              <a:buFont typeface="Arial"/>
              <a:buNone/>
              <a:tabLst/>
              <a:defRPr/>
            </a:pPr>
            <a:r>
              <a:rPr kumimoji="0" lang="en-GB" sz="1100" b="1" i="0" u="none" strike="noStrike" kern="1200" cap="none" spc="0" normalizeH="0" baseline="0" noProof="0" dirty="0">
                <a:ln>
                  <a:noFill/>
                </a:ln>
                <a:solidFill>
                  <a:srgbClr val="CAC8C8"/>
                </a:solidFill>
                <a:effectLst/>
                <a:uLnTx/>
                <a:uFillTx/>
                <a:latin typeface="Arial"/>
                <a:ea typeface="+mn-ea"/>
                <a:cs typeface="+mn-cs"/>
              </a:rPr>
              <a:t>GB Population</a:t>
            </a:r>
            <a:endParaRPr kumimoji="0" lang="en-US" sz="1100" b="1" i="0" u="none" strike="noStrike" kern="1200" cap="none" spc="0" normalizeH="0" baseline="0" noProof="0" dirty="0">
              <a:ln>
                <a:noFill/>
              </a:ln>
              <a:solidFill>
                <a:srgbClr val="CAC8C8"/>
              </a:solidFill>
              <a:effectLst/>
              <a:uLnTx/>
              <a:uFillTx/>
              <a:latin typeface="Arial"/>
              <a:ea typeface="+mn-ea"/>
              <a:cs typeface="+mn-cs"/>
            </a:endParaRPr>
          </a:p>
        </p:txBody>
      </p:sp>
    </p:spTree>
    <p:extLst>
      <p:ext uri="{BB962C8B-B14F-4D97-AF65-F5344CB8AC3E}">
        <p14:creationId xmlns:p14="http://schemas.microsoft.com/office/powerpoint/2010/main" val="125388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Диаграмма 15"/>
          <p:cNvGraphicFramePr/>
          <p:nvPr>
            <p:extLst>
              <p:ext uri="{D42A27DB-BD31-4B8C-83A1-F6EECF244321}">
                <p14:modId xmlns:p14="http://schemas.microsoft.com/office/powerpoint/2010/main" val="3314945671"/>
              </p:ext>
            </p:extLst>
          </p:nvPr>
        </p:nvGraphicFramePr>
        <p:xfrm>
          <a:off x="380641" y="1124379"/>
          <a:ext cx="5743145" cy="5496638"/>
        </p:xfrm>
        <a:graphic>
          <a:graphicData uri="http://schemas.openxmlformats.org/drawingml/2006/chart">
            <c:chart xmlns:c="http://schemas.openxmlformats.org/drawingml/2006/chart" xmlns:r="http://schemas.openxmlformats.org/officeDocument/2006/relationships" r:id="rId2"/>
          </a:graphicData>
        </a:graphic>
      </p:graphicFrame>
      <p:sp>
        <p:nvSpPr>
          <p:cNvPr id="20" name="Подзаголовок 2"/>
          <p:cNvSpPr txBox="1">
            <a:spLocks/>
          </p:cNvSpPr>
          <p:nvPr/>
        </p:nvSpPr>
        <p:spPr>
          <a:xfrm>
            <a:off x="10641229" y="5864772"/>
            <a:ext cx="2499475" cy="1426491"/>
          </a:xfrm>
          <a:prstGeom prst="rect">
            <a:avLst/>
          </a:prstGeom>
        </p:spPr>
        <p:txBody>
          <a:bodyPr vert="horz" lIns="100817" tIns="50408" rIns="100817" bIns="504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205"/>
              </a:lnSpc>
              <a:spcBef>
                <a:spcPts val="1323"/>
              </a:spcBef>
              <a:buNone/>
            </a:pPr>
            <a:r>
              <a:rPr lang="en-GB" sz="2100" kern="0" dirty="0">
                <a:solidFill>
                  <a:schemeClr val="accent2"/>
                </a:solidFill>
                <a:latin typeface="+mj-lt"/>
                <a:ea typeface="Karla" pitchFamily="2" charset="0"/>
                <a:cs typeface="Poppins" panose="02000000000000000000" pitchFamily="2" charset="0"/>
              </a:rPr>
              <a:t>= HPCH UPLIFT: 3 PTS</a:t>
            </a:r>
          </a:p>
          <a:p>
            <a:pPr marL="0" indent="0" algn="ctr">
              <a:lnSpc>
                <a:spcPts val="2205"/>
              </a:lnSpc>
              <a:spcBef>
                <a:spcPts val="1323"/>
              </a:spcBef>
              <a:buNone/>
            </a:pPr>
            <a:r>
              <a:rPr lang="en-GB" sz="2100" kern="0" dirty="0">
                <a:solidFill>
                  <a:schemeClr val="accent2"/>
                </a:solidFill>
                <a:latin typeface="+mj-lt"/>
                <a:ea typeface="Karla" pitchFamily="2" charset="0"/>
                <a:cs typeface="Poppins" panose="02000000000000000000" pitchFamily="2" charset="0"/>
              </a:rPr>
              <a:t>= 1634 UPLIFT: 11 PTS</a:t>
            </a:r>
          </a:p>
          <a:p>
            <a:pPr marL="0" indent="0">
              <a:lnSpc>
                <a:spcPts val="2205"/>
              </a:lnSpc>
              <a:spcBef>
                <a:spcPts val="1323"/>
              </a:spcBef>
              <a:buNone/>
            </a:pPr>
            <a:endParaRPr lang="en-US" sz="2100" dirty="0">
              <a:solidFill>
                <a:schemeClr val="accent2"/>
              </a:solidFill>
              <a:latin typeface="+mj-lt"/>
              <a:cs typeface="Poppins" panose="02000000000000000000" pitchFamily="2" charset="0"/>
            </a:endParaRPr>
          </a:p>
        </p:txBody>
      </p:sp>
      <p:graphicFrame>
        <p:nvGraphicFramePr>
          <p:cNvPr id="2" name="Диаграмма 15">
            <a:extLst>
              <a:ext uri="{FF2B5EF4-FFF2-40B4-BE49-F238E27FC236}">
                <a16:creationId xmlns:a16="http://schemas.microsoft.com/office/drawing/2014/main" id="{187C8387-D307-5C90-1453-4950ACFE1A0F}"/>
              </a:ext>
            </a:extLst>
          </p:cNvPr>
          <p:cNvGraphicFramePr/>
          <p:nvPr>
            <p:extLst>
              <p:ext uri="{D42A27DB-BD31-4B8C-83A1-F6EECF244321}">
                <p14:modId xmlns:p14="http://schemas.microsoft.com/office/powerpoint/2010/main" val="500722025"/>
              </p:ext>
            </p:extLst>
          </p:nvPr>
        </p:nvGraphicFramePr>
        <p:xfrm>
          <a:off x="5787332" y="1134775"/>
          <a:ext cx="5829368" cy="5399625"/>
        </p:xfrm>
        <a:graphic>
          <a:graphicData uri="http://schemas.openxmlformats.org/drawingml/2006/chart">
            <c:chart xmlns:c="http://schemas.openxmlformats.org/drawingml/2006/chart" xmlns:r="http://schemas.openxmlformats.org/officeDocument/2006/relationships" r:id="rId3"/>
          </a:graphicData>
        </a:graphic>
      </p:graphicFrame>
      <p:sp>
        <p:nvSpPr>
          <p:cNvPr id="21" name="Подзаголовок 2">
            <a:extLst>
              <a:ext uri="{FF2B5EF4-FFF2-40B4-BE49-F238E27FC236}">
                <a16:creationId xmlns:a16="http://schemas.microsoft.com/office/drawing/2014/main" id="{F633C6C9-3F8E-4426-BEB7-4483719C5DEE}"/>
              </a:ext>
            </a:extLst>
          </p:cNvPr>
          <p:cNvSpPr txBox="1">
            <a:spLocks/>
          </p:cNvSpPr>
          <p:nvPr/>
        </p:nvSpPr>
        <p:spPr>
          <a:xfrm>
            <a:off x="2036457" y="3534774"/>
            <a:ext cx="2431511" cy="1111983"/>
          </a:xfrm>
          <a:prstGeom prst="rect">
            <a:avLst/>
          </a:prstGeom>
        </p:spPr>
        <p:txBody>
          <a:bodyPr vert="horz" lIns="100817" tIns="50408" rIns="100817" bIns="504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205"/>
              </a:lnSpc>
              <a:spcBef>
                <a:spcPts val="1323"/>
              </a:spcBef>
              <a:buNone/>
            </a:pPr>
            <a:r>
              <a:rPr lang="en-GB" sz="1800" kern="0" dirty="0">
                <a:solidFill>
                  <a:srgbClr val="1C1C1C"/>
                </a:solidFill>
                <a:ea typeface="Karla" pitchFamily="2" charset="0"/>
                <a:cs typeface="Poppins" panose="02000000000000000000" pitchFamily="2" charset="0"/>
              </a:rPr>
              <a:t>90% </a:t>
            </a:r>
            <a:r>
              <a:rPr lang="en-GB" sz="1800" b="1" kern="0" dirty="0">
                <a:solidFill>
                  <a:srgbClr val="1C1C1C"/>
                </a:solidFill>
                <a:ea typeface="Karla" pitchFamily="2" charset="0"/>
                <a:cs typeface="Poppins" panose="02000000000000000000" pitchFamily="2" charset="0"/>
              </a:rPr>
              <a:t>HPCH </a:t>
            </a:r>
            <a:r>
              <a:rPr lang="en-GB" sz="1800" kern="0" dirty="0">
                <a:solidFill>
                  <a:srgbClr val="1C1C1C"/>
                </a:solidFill>
                <a:ea typeface="Karla" pitchFamily="2" charset="0"/>
                <a:cs typeface="Poppins" panose="02000000000000000000" pitchFamily="2" charset="0"/>
              </a:rPr>
              <a:t>REACH</a:t>
            </a:r>
            <a:endParaRPr lang="en-GB" sz="1800" kern="0" dirty="0">
              <a:solidFill>
                <a:schemeClr val="tx1">
                  <a:lumMod val="65000"/>
                  <a:lumOff val="35000"/>
                </a:schemeClr>
              </a:solidFill>
              <a:ea typeface="Karla" pitchFamily="2" charset="0"/>
              <a:cs typeface="Poppins" panose="02000000000000000000" pitchFamily="2" charset="0"/>
            </a:endParaRPr>
          </a:p>
          <a:p>
            <a:pPr marL="0" indent="0" algn="ctr">
              <a:lnSpc>
                <a:spcPts val="2205"/>
              </a:lnSpc>
              <a:spcBef>
                <a:spcPts val="1323"/>
              </a:spcBef>
              <a:buNone/>
            </a:pPr>
            <a:r>
              <a:rPr lang="en-GB" sz="1800" kern="0" dirty="0">
                <a:solidFill>
                  <a:srgbClr val="1C1C1C"/>
                </a:solidFill>
                <a:ea typeface="Karla" pitchFamily="2" charset="0"/>
                <a:cs typeface="Poppins" panose="02000000000000000000" pitchFamily="2" charset="0"/>
              </a:rPr>
              <a:t>48% </a:t>
            </a:r>
            <a:r>
              <a:rPr lang="en-GB" sz="1800" b="1" kern="0" dirty="0">
                <a:solidFill>
                  <a:srgbClr val="1C1C1C"/>
                </a:solidFill>
                <a:ea typeface="Karla" pitchFamily="2" charset="0"/>
                <a:cs typeface="Poppins" panose="02000000000000000000" pitchFamily="2" charset="0"/>
              </a:rPr>
              <a:t>1634</a:t>
            </a:r>
            <a:r>
              <a:rPr lang="en-GB" sz="1800" kern="0" dirty="0">
                <a:solidFill>
                  <a:srgbClr val="1C1C1C"/>
                </a:solidFill>
                <a:ea typeface="Karla" pitchFamily="2" charset="0"/>
                <a:cs typeface="Poppins" panose="02000000000000000000" pitchFamily="2" charset="0"/>
              </a:rPr>
              <a:t> REACH</a:t>
            </a:r>
          </a:p>
          <a:p>
            <a:pPr marL="0" indent="0">
              <a:lnSpc>
                <a:spcPts val="2205"/>
              </a:lnSpc>
              <a:spcBef>
                <a:spcPts val="1323"/>
              </a:spcBef>
              <a:buNone/>
            </a:pPr>
            <a:endParaRPr lang="en-US" sz="1800" dirty="0">
              <a:solidFill>
                <a:schemeClr val="bg1">
                  <a:lumMod val="65000"/>
                </a:schemeClr>
              </a:solidFill>
              <a:cs typeface="Poppins" panose="02000000000000000000" pitchFamily="2" charset="0"/>
            </a:endParaRPr>
          </a:p>
        </p:txBody>
      </p:sp>
      <p:sp>
        <p:nvSpPr>
          <p:cNvPr id="3" name="Title 2">
            <a:extLst>
              <a:ext uri="{FF2B5EF4-FFF2-40B4-BE49-F238E27FC236}">
                <a16:creationId xmlns:a16="http://schemas.microsoft.com/office/drawing/2014/main" id="{D2BAC07E-3C6D-496E-9333-F47F8AC6F719}"/>
              </a:ext>
            </a:extLst>
          </p:cNvPr>
          <p:cNvSpPr>
            <a:spLocks noGrp="1"/>
          </p:cNvSpPr>
          <p:nvPr>
            <p:ph type="title"/>
          </p:nvPr>
        </p:nvSpPr>
        <p:spPr/>
        <p:txBody>
          <a:bodyPr/>
          <a:lstStyle/>
          <a:p>
            <a:r>
              <a:rPr lang="en-GB" dirty="0"/>
              <a:t>MAXIMISE AV REACH BY STARTING WITH CINEMA</a:t>
            </a:r>
          </a:p>
        </p:txBody>
      </p:sp>
      <p:sp>
        <p:nvSpPr>
          <p:cNvPr id="13" name="Text Placeholder 12">
            <a:extLst>
              <a:ext uri="{FF2B5EF4-FFF2-40B4-BE49-F238E27FC236}">
                <a16:creationId xmlns:a16="http://schemas.microsoft.com/office/drawing/2014/main" id="{338D0350-FCDC-415B-B0F3-49C32F5DCC11}"/>
              </a:ext>
            </a:extLst>
          </p:cNvPr>
          <p:cNvSpPr>
            <a:spLocks noGrp="1"/>
          </p:cNvSpPr>
          <p:nvPr>
            <p:ph type="body" sz="quarter" idx="14"/>
          </p:nvPr>
        </p:nvSpPr>
        <p:spPr/>
        <p:txBody>
          <a:bodyPr/>
          <a:lstStyle/>
          <a:p>
            <a:r>
              <a:rPr lang="en-GB" dirty="0"/>
              <a:t>Redistributing weight from linear TV into cinema can increase total campaign weight for key audiences, particularly 16-34s</a:t>
            </a:r>
          </a:p>
        </p:txBody>
      </p:sp>
      <p:sp>
        <p:nvSpPr>
          <p:cNvPr id="12" name="Text Placeholder 11">
            <a:extLst>
              <a:ext uri="{FF2B5EF4-FFF2-40B4-BE49-F238E27FC236}">
                <a16:creationId xmlns:a16="http://schemas.microsoft.com/office/drawing/2014/main" id="{DA4B9B38-0FC1-4B4F-A059-4F2003F51CEF}"/>
              </a:ext>
            </a:extLst>
          </p:cNvPr>
          <p:cNvSpPr>
            <a:spLocks noGrp="1"/>
          </p:cNvSpPr>
          <p:nvPr>
            <p:ph type="body" sz="quarter" idx="11"/>
          </p:nvPr>
        </p:nvSpPr>
        <p:spPr>
          <a:xfrm>
            <a:off x="6282663" y="7128009"/>
            <a:ext cx="7015825" cy="369332"/>
          </a:xfrm>
        </p:spPr>
        <p:txBody>
          <a:bodyPr/>
          <a:lstStyle/>
          <a:p>
            <a:r>
              <a:rPr lang="en-GB" dirty="0"/>
              <a:t>Source: IPA TouchPoints Channel Planner, </a:t>
            </a:r>
            <a:r>
              <a:rPr lang="en-US" sz="800" dirty="0"/>
              <a:t>Informed by ‘typical’ channel shares &amp; pricing. Precise reach subject to final channel mix &amp; spend. </a:t>
            </a:r>
            <a:endParaRPr lang="en-GB" dirty="0"/>
          </a:p>
        </p:txBody>
      </p:sp>
      <p:sp>
        <p:nvSpPr>
          <p:cNvPr id="24" name="Подзаголовок 2">
            <a:extLst>
              <a:ext uri="{FF2B5EF4-FFF2-40B4-BE49-F238E27FC236}">
                <a16:creationId xmlns:a16="http://schemas.microsoft.com/office/drawing/2014/main" id="{C6F1AAD4-F42B-470C-B33B-27C8150E8E23}"/>
              </a:ext>
            </a:extLst>
          </p:cNvPr>
          <p:cNvSpPr txBox="1">
            <a:spLocks/>
          </p:cNvSpPr>
          <p:nvPr/>
        </p:nvSpPr>
        <p:spPr>
          <a:xfrm>
            <a:off x="7531727" y="3534773"/>
            <a:ext cx="2431511" cy="1111983"/>
          </a:xfrm>
          <a:prstGeom prst="rect">
            <a:avLst/>
          </a:prstGeom>
        </p:spPr>
        <p:txBody>
          <a:bodyPr vert="horz" lIns="100817" tIns="50408" rIns="100817" bIns="504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205"/>
              </a:lnSpc>
              <a:spcBef>
                <a:spcPts val="1323"/>
              </a:spcBef>
              <a:buNone/>
            </a:pPr>
            <a:r>
              <a:rPr lang="en-GB" sz="1800" kern="0" dirty="0">
                <a:solidFill>
                  <a:srgbClr val="1C1C1C"/>
                </a:solidFill>
                <a:ea typeface="Karla" pitchFamily="2" charset="0"/>
                <a:cs typeface="Poppins" panose="02000000000000000000" pitchFamily="2" charset="0"/>
              </a:rPr>
              <a:t>93% </a:t>
            </a:r>
            <a:r>
              <a:rPr lang="en-GB" sz="1800" b="1" kern="0" dirty="0">
                <a:solidFill>
                  <a:srgbClr val="1C1C1C"/>
                </a:solidFill>
                <a:ea typeface="Karla" pitchFamily="2" charset="0"/>
                <a:cs typeface="Poppins" panose="02000000000000000000" pitchFamily="2" charset="0"/>
              </a:rPr>
              <a:t>HPCH </a:t>
            </a:r>
            <a:r>
              <a:rPr lang="en-GB" sz="1800" kern="0" dirty="0">
                <a:solidFill>
                  <a:srgbClr val="1C1C1C"/>
                </a:solidFill>
                <a:ea typeface="Karla" pitchFamily="2" charset="0"/>
                <a:cs typeface="Poppins" panose="02000000000000000000" pitchFamily="2" charset="0"/>
              </a:rPr>
              <a:t>REACH</a:t>
            </a:r>
            <a:endParaRPr lang="en-GB" sz="1800" kern="0" dirty="0">
              <a:solidFill>
                <a:schemeClr val="tx1">
                  <a:lumMod val="65000"/>
                  <a:lumOff val="35000"/>
                </a:schemeClr>
              </a:solidFill>
              <a:ea typeface="Karla" pitchFamily="2" charset="0"/>
              <a:cs typeface="Poppins" panose="02000000000000000000" pitchFamily="2" charset="0"/>
            </a:endParaRPr>
          </a:p>
          <a:p>
            <a:pPr marL="0" indent="0" algn="ctr">
              <a:lnSpc>
                <a:spcPts val="2205"/>
              </a:lnSpc>
              <a:spcBef>
                <a:spcPts val="1323"/>
              </a:spcBef>
              <a:buNone/>
            </a:pPr>
            <a:r>
              <a:rPr lang="en-GB" sz="1800" kern="0" dirty="0">
                <a:solidFill>
                  <a:srgbClr val="1C1C1C"/>
                </a:solidFill>
                <a:ea typeface="Karla" pitchFamily="2" charset="0"/>
                <a:cs typeface="Poppins" panose="02000000000000000000" pitchFamily="2" charset="0"/>
              </a:rPr>
              <a:t>59% </a:t>
            </a:r>
            <a:r>
              <a:rPr lang="en-GB" sz="1800" b="1" kern="0" dirty="0">
                <a:solidFill>
                  <a:srgbClr val="1C1C1C"/>
                </a:solidFill>
                <a:ea typeface="Karla" pitchFamily="2" charset="0"/>
                <a:cs typeface="Poppins" panose="02000000000000000000" pitchFamily="2" charset="0"/>
              </a:rPr>
              <a:t>1634</a:t>
            </a:r>
            <a:r>
              <a:rPr lang="en-GB" sz="1800" kern="0" dirty="0">
                <a:solidFill>
                  <a:srgbClr val="1C1C1C"/>
                </a:solidFill>
                <a:ea typeface="Karla" pitchFamily="2" charset="0"/>
                <a:cs typeface="Poppins" panose="02000000000000000000" pitchFamily="2" charset="0"/>
              </a:rPr>
              <a:t> REACH</a:t>
            </a:r>
          </a:p>
          <a:p>
            <a:pPr marL="0" indent="0">
              <a:lnSpc>
                <a:spcPts val="2205"/>
              </a:lnSpc>
              <a:spcBef>
                <a:spcPts val="1323"/>
              </a:spcBef>
              <a:buNone/>
            </a:pPr>
            <a:endParaRPr lang="en-US" sz="1800" dirty="0">
              <a:solidFill>
                <a:schemeClr val="bg1">
                  <a:lumMod val="65000"/>
                </a:schemeClr>
              </a:solidFill>
              <a:cs typeface="Poppins" panose="02000000000000000000" pitchFamily="2" charset="0"/>
            </a:endParaRPr>
          </a:p>
        </p:txBody>
      </p:sp>
    </p:spTree>
    <p:extLst>
      <p:ext uri="{BB962C8B-B14F-4D97-AF65-F5344CB8AC3E}">
        <p14:creationId xmlns:p14="http://schemas.microsoft.com/office/powerpoint/2010/main" val="20285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5B912D56-55E9-024D-963F-6C912635892B}"/>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9B81A428-C4B1-F642-88AE-8ED774BA0FC3}"/>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0B0B607F-089B-6844-A8D9-24E3A5F3413A}"/>
    </a:ext>
  </a:extLst>
</a:theme>
</file>

<file path=ppt/theme/theme12.xml><?xml version="1.0" encoding="utf-8"?>
<a:theme xmlns:a="http://schemas.openxmlformats.org/drawingml/2006/main" name="1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Watermark design template" id="{9D1F7800-D88B-4456-B4D7-D80839F0DC16}" vid="{48A69CA1-4DF5-4556-B86D-B299B8F349FA}"/>
    </a:ext>
  </a:extLst>
</a:theme>
</file>

<file path=ppt/theme/theme13.xml><?xml version="1.0" encoding="utf-8"?>
<a:theme xmlns:a="http://schemas.openxmlformats.org/drawingml/2006/main" name="1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E517AFC7-1F88-4F1D-80C6-0CBC4A2E8871}"/>
    </a:ext>
  </a:extLst>
</a:theme>
</file>

<file path=ppt/theme/theme14.xml><?xml version="1.0" encoding="utf-8"?>
<a:theme xmlns:a="http://schemas.openxmlformats.org/drawingml/2006/main" name="1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15.xml><?xml version="1.0" encoding="utf-8"?>
<a:theme xmlns:a="http://schemas.openxmlformats.org/drawingml/2006/main" name="1_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A348F4C2-7D79-4F94-97AA-26B56EF019A5}"/>
    </a:ext>
  </a:extLst>
</a:theme>
</file>

<file path=ppt/theme/theme16.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17.xml><?xml version="1.0" encoding="utf-8"?>
<a:theme xmlns:a="http://schemas.openxmlformats.org/drawingml/2006/main" name="1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8.xml><?xml version="1.0" encoding="utf-8"?>
<a:theme xmlns:a="http://schemas.openxmlformats.org/drawingml/2006/main" name="5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19.xml><?xml version="1.0" encoding="utf-8"?>
<a:theme xmlns:a="http://schemas.openxmlformats.org/drawingml/2006/main" name="2_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6BC1A207-515F-42D6-BF08-B5CF753DA50C}"/>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94EAF0B-F199-7242-A2F1-D1FA5FD15D7B}"/>
    </a:ext>
  </a:extLst>
</a:theme>
</file>

<file path=ppt/theme/theme20.xml><?xml version="1.0" encoding="utf-8"?>
<a:theme xmlns:a="http://schemas.openxmlformats.org/drawingml/2006/main" name="2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77D2BE2C-4F9E-A04C-A456-227C2C097814}"/>
    </a:ext>
  </a:extLst>
</a:theme>
</file>

<file path=ppt/theme/theme21.xml><?xml version="1.0" encoding="utf-8"?>
<a:theme xmlns:a="http://schemas.openxmlformats.org/drawingml/2006/main" name="3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22.xml><?xml version="1.0" encoding="utf-8"?>
<a:theme xmlns:a="http://schemas.openxmlformats.org/drawingml/2006/main" name="4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lank.pptx" id="{D7527FDA-0057-4027-B738-17B8ECA38DF4}" vid="{8A5DCF6F-F3E9-420B-8487-C1EE84B54844}"/>
    </a:ext>
  </a:extLst>
</a:theme>
</file>

<file path=ppt/theme/theme23.xml><?xml version="1.0" encoding="utf-8"?>
<a:theme xmlns:a="http://schemas.openxmlformats.org/drawingml/2006/main" name="6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resentation1" id="{42C837D2-D3C3-4997-BE8D-127FCF04FD19}" vid="{8B21EB5B-6709-45CD-BE24-F80339AA602F}"/>
    </a:ext>
  </a:extLst>
</a:theme>
</file>

<file path=ppt/theme/theme2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7EC78B1C-5D69-4949-9B2C-D1A06225736E}"/>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9CE8977-1B51-3943-9CDA-1946ADC91368}"/>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61EAB93-89FC-7C45-A263-CCB4337C1C1A}"/>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B2B0FD12-3727-E94A-BBF9-50CA084E2676}"/>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36535D1B-DEC1-D540-9F33-D202B6B25608}"/>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638900D9-EBF9-0D4A-AE83-BD423BA4FCEE}"/>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1536</Words>
  <Application>Microsoft Office PowerPoint</Application>
  <PresentationFormat>Custom</PresentationFormat>
  <Paragraphs>167</Paragraphs>
  <Slides>13</Slides>
  <Notes>2</Notes>
  <HiddenSlides>0</HiddenSlides>
  <MMClips>0</MMClips>
  <ScaleCrop>false</ScaleCrop>
  <HeadingPairs>
    <vt:vector size="8" baseType="variant">
      <vt:variant>
        <vt:lpstr>Fonts Used</vt:lpstr>
      </vt:variant>
      <vt:variant>
        <vt:i4>8</vt:i4>
      </vt:variant>
      <vt:variant>
        <vt:lpstr>Theme</vt:lpstr>
      </vt:variant>
      <vt:variant>
        <vt:i4>23</vt:i4>
      </vt:variant>
      <vt:variant>
        <vt:lpstr>Embedded OLE Servers</vt:lpstr>
      </vt:variant>
      <vt:variant>
        <vt:i4>1</vt:i4>
      </vt:variant>
      <vt:variant>
        <vt:lpstr>Slide Titles</vt:lpstr>
      </vt:variant>
      <vt:variant>
        <vt:i4>13</vt:i4>
      </vt:variant>
    </vt:vector>
  </HeadingPairs>
  <TitlesOfParts>
    <vt:vector size="45" baseType="lpstr">
      <vt:lpstr>Arial</vt:lpstr>
      <vt:lpstr>ArialMT</vt:lpstr>
      <vt:lpstr>Calibri</vt:lpstr>
      <vt:lpstr>Century Gothic</vt:lpstr>
      <vt:lpstr>Impact</vt:lpstr>
      <vt:lpstr>Lucida Grande</vt:lpstr>
      <vt:lpstr>LucidaGrande</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1_Statement Slides</vt:lpstr>
      <vt:lpstr>1_Image Slides</vt:lpstr>
      <vt:lpstr>1_Copy Slides</vt:lpstr>
      <vt:lpstr>1_Co-branding Slides</vt:lpstr>
      <vt:lpstr>2_Copy Slides</vt:lpstr>
      <vt:lpstr>1_Blank with title</vt:lpstr>
      <vt:lpstr>5_Copy Slides</vt:lpstr>
      <vt:lpstr>2_Blank with title</vt:lpstr>
      <vt:lpstr>2_Image Slides</vt:lpstr>
      <vt:lpstr>3_Image Slides</vt:lpstr>
      <vt:lpstr>4_Copy Slides</vt:lpstr>
      <vt:lpstr>6_Copy Slides</vt:lpstr>
      <vt:lpstr>think-cell Slide</vt:lpstr>
      <vt:lpstr>START WITH CINEMA: NEW campaign</vt:lpstr>
      <vt:lpstr>THE CHALLENGE OF LAUNCHING A NEW campaign</vt:lpstr>
      <vt:lpstr>TO GET YOUR NEW CAMPAIGN NOTICED, CINEMA is ESSENTIAL</vt:lpstr>
      <vt:lpstr>STARTING WITH CINEMA IS ESSENTIAL FOR MAXIMISING ATTENTION</vt:lpstr>
      <vt:lpstr>If you want cost-effective attention, start with cinema </vt:lpstr>
      <vt:lpstr>FOR CAMPAIGNS LOOKING TO CONNECT EMOTIONALLY, CINEMA is king</vt:lpstr>
      <vt:lpstr>Cinema ads are the advertising format 16-34s are most RECEPTIVE towards</vt:lpstr>
      <vt:lpstr>Starting with CINEMA helps your campaign reach more people</vt:lpstr>
      <vt:lpstr>MAXIMISE AV REACH BY STARTING WITH CINEMA</vt:lpstr>
      <vt:lpstr>CINEMA HELPS DELIVER SUCCESS AS PART OF THE CAMPAIGN LAUNCH PLAN</vt:lpstr>
      <vt:lpstr>KANTAR RECOMMENDs including/upweighting cinema FOR more effective campaigns</vt:lpstr>
      <vt:lpstr>CASE STUDIES</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2019-06-19T14:56:43Z</dcterms:created>
  <dcterms:modified xsi:type="dcterms:W3CDTF">2023-07-31T09:13:23Z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